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7" r:id="rId6"/>
    <p:sldMasterId id="2147483858" r:id="rId7"/>
    <p:sldMasterId id="2147484271" r:id="rId8"/>
    <p:sldMasterId id="2147484283" r:id="rId9"/>
    <p:sldMasterId id="2147484295" r:id="rId10"/>
    <p:sldMasterId id="2147484307" r:id="rId11"/>
    <p:sldMasterId id="2147484319" r:id="rId12"/>
    <p:sldMasterId id="2147484331" r:id="rId13"/>
    <p:sldMasterId id="2147484355" r:id="rId14"/>
    <p:sldMasterId id="2147484379" r:id="rId15"/>
    <p:sldMasterId id="2147484391" r:id="rId16"/>
    <p:sldMasterId id="2147484403" r:id="rId17"/>
    <p:sldMasterId id="2147484415" r:id="rId18"/>
    <p:sldMasterId id="2147484427" r:id="rId19"/>
    <p:sldMasterId id="2147484439" r:id="rId20"/>
    <p:sldMasterId id="2147484451" r:id="rId21"/>
    <p:sldMasterId id="2147484463" r:id="rId22"/>
    <p:sldMasterId id="2147484475" r:id="rId23"/>
    <p:sldMasterId id="2147484499" r:id="rId24"/>
    <p:sldMasterId id="2147484513" r:id="rId25"/>
  </p:sldMasterIdLst>
  <p:notesMasterIdLst>
    <p:notesMasterId r:id="rId97"/>
  </p:notesMasterIdLst>
  <p:sldIdLst>
    <p:sldId id="430" r:id="rId26"/>
    <p:sldId id="566" r:id="rId27"/>
    <p:sldId id="542" r:id="rId28"/>
    <p:sldId id="543" r:id="rId29"/>
    <p:sldId id="544" r:id="rId30"/>
    <p:sldId id="545" r:id="rId31"/>
    <p:sldId id="546" r:id="rId32"/>
    <p:sldId id="547" r:id="rId33"/>
    <p:sldId id="548" r:id="rId34"/>
    <p:sldId id="549" r:id="rId35"/>
    <p:sldId id="550" r:id="rId36"/>
    <p:sldId id="551" r:id="rId37"/>
    <p:sldId id="552" r:id="rId38"/>
    <p:sldId id="553" r:id="rId39"/>
    <p:sldId id="554" r:id="rId40"/>
    <p:sldId id="555" r:id="rId41"/>
    <p:sldId id="556" r:id="rId42"/>
    <p:sldId id="557" r:id="rId43"/>
    <p:sldId id="570" r:id="rId44"/>
    <p:sldId id="568" r:id="rId45"/>
    <p:sldId id="569" r:id="rId46"/>
    <p:sldId id="563" r:id="rId47"/>
    <p:sldId id="261" r:id="rId48"/>
    <p:sldId id="390" r:id="rId49"/>
    <p:sldId id="365" r:id="rId50"/>
    <p:sldId id="406" r:id="rId51"/>
    <p:sldId id="367" r:id="rId52"/>
    <p:sldId id="408" r:id="rId53"/>
    <p:sldId id="370" r:id="rId54"/>
    <p:sldId id="409" r:id="rId55"/>
    <p:sldId id="371" r:id="rId56"/>
    <p:sldId id="335" r:id="rId57"/>
    <p:sldId id="343" r:id="rId58"/>
    <p:sldId id="392" r:id="rId59"/>
    <p:sldId id="393" r:id="rId60"/>
    <p:sldId id="410" r:id="rId61"/>
    <p:sldId id="421" r:id="rId62"/>
    <p:sldId id="411" r:id="rId63"/>
    <p:sldId id="420" r:id="rId64"/>
    <p:sldId id="300" r:id="rId65"/>
    <p:sldId id="538" r:id="rId66"/>
    <p:sldId id="394" r:id="rId67"/>
    <p:sldId id="395" r:id="rId68"/>
    <p:sldId id="412" r:id="rId69"/>
    <p:sldId id="419" r:id="rId70"/>
    <p:sldId id="413" r:id="rId71"/>
    <p:sldId id="418" r:id="rId72"/>
    <p:sldId id="414" r:id="rId73"/>
    <p:sldId id="417" r:id="rId74"/>
    <p:sldId id="396" r:id="rId75"/>
    <p:sldId id="431" r:id="rId76"/>
    <p:sldId id="565" r:id="rId77"/>
    <p:sldId id="339" r:id="rId78"/>
    <p:sldId id="399" r:id="rId79"/>
    <p:sldId id="400" r:id="rId80"/>
    <p:sldId id="301" r:id="rId81"/>
    <p:sldId id="434" r:id="rId82"/>
    <p:sldId id="401" r:id="rId83"/>
    <p:sldId id="332" r:id="rId84"/>
    <p:sldId id="415" r:id="rId85"/>
    <p:sldId id="416" r:id="rId86"/>
    <p:sldId id="340" r:id="rId87"/>
    <p:sldId id="402" r:id="rId88"/>
    <p:sldId id="403" r:id="rId89"/>
    <p:sldId id="353" r:id="rId90"/>
    <p:sldId id="564" r:id="rId91"/>
    <p:sldId id="561" r:id="rId92"/>
    <p:sldId id="341" r:id="rId93"/>
    <p:sldId id="558" r:id="rId94"/>
    <p:sldId id="559" r:id="rId95"/>
    <p:sldId id="560" r:id="rId96"/>
  </p:sldIdLst>
  <p:sldSz cx="9144000" cy="5143500" type="screen16x9"/>
  <p:notesSz cx="6735763" cy="9866313"/>
  <p:defaultTextStyle>
    <a:defPPr>
      <a:defRPr lang="nn-NO"/>
    </a:defPPr>
    <a:lvl1pPr algn="l" defTabSz="457200" rtl="0" eaLnBrk="0" fontAlgn="base" hangingPunct="0">
      <a:spcBef>
        <a:spcPct val="0"/>
      </a:spcBef>
      <a:spcAft>
        <a:spcPct val="0"/>
      </a:spcAft>
      <a:defRPr kern="1200">
        <a:solidFill>
          <a:schemeClr val="tx1"/>
        </a:solidFill>
        <a:latin typeface="Arial"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e Elisabeth Nordmo-Stykket" initials="KEN" lastIdx="13" clrIdx="0"/>
  <p:cmAuthor id="2" name="Nordmo-Stykket, Kine Elisabeth" initials="NE" lastIdx="14" clrIdx="1"/>
  <p:cmAuthor id="3" name="Line Hurup Thomsen" initials="LHT" lastIdx="4" clrIdx="2"/>
  <p:cmAuthor id="4" name="Mette Sophie Klev" initials="MSK"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E28"/>
    <a:srgbClr val="66FFFF"/>
    <a:srgbClr val="99CCFF"/>
    <a:srgbClr val="FFFFFF"/>
    <a:srgbClr val="F0DB03"/>
    <a:srgbClr val="FFFFB5"/>
    <a:srgbClr val="00693C"/>
    <a:srgbClr val="C4BD97"/>
    <a:srgbClr val="E0DCD8"/>
    <a:srgbClr val="BAC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1456A-E944-446E-ACC4-0A8516DFDB85}" v="593" dt="2020-09-11T08:50:13.107"/>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Mørk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07" autoAdjust="0"/>
  </p:normalViewPr>
  <p:slideViewPr>
    <p:cSldViewPr snapToGrid="0">
      <p:cViewPr>
        <p:scale>
          <a:sx n="98" d="100"/>
          <a:sy n="98" d="100"/>
        </p:scale>
        <p:origin x="-907"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8.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slide" Target="slides/slide7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microsoft.com/office/2015/10/relationships/revisionInfo" Target="revisionInfo.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a:extLst>
              <a:ext uri="{FF2B5EF4-FFF2-40B4-BE49-F238E27FC236}">
                <a16:creationId xmlns="" xmlns:a16="http://schemas.microsoft.com/office/drawing/2014/main" id="{8CA9A22E-3958-47B9-81FF-B46E61598516}"/>
              </a:ext>
            </a:extLst>
          </p:cNvPr>
          <p:cNvSpPr>
            <a:spLocks noGrp="1"/>
          </p:cNvSpPr>
          <p:nvPr>
            <p:ph type="hdr" sz="quarter"/>
          </p:nvPr>
        </p:nvSpPr>
        <p:spPr>
          <a:xfrm>
            <a:off x="1" y="3"/>
            <a:ext cx="2918831" cy="494655"/>
          </a:xfrm>
          <a:prstGeom prst="rect">
            <a:avLst/>
          </a:prstGeom>
        </p:spPr>
        <p:txBody>
          <a:bodyPr vert="horz" lIns="91000" tIns="45501" rIns="91000" bIns="45501" rtlCol="0"/>
          <a:lstStyle>
            <a:lvl1pPr algn="l" eaLnBrk="1" hangingPunct="1">
              <a:defRPr sz="1200"/>
            </a:lvl1pPr>
          </a:lstStyle>
          <a:p>
            <a:pPr>
              <a:defRPr/>
            </a:pPr>
            <a:endParaRPr lang="nb-NO"/>
          </a:p>
        </p:txBody>
      </p:sp>
      <p:sp>
        <p:nvSpPr>
          <p:cNvPr id="3" name="Plassholder for dato 2">
            <a:extLst>
              <a:ext uri="{FF2B5EF4-FFF2-40B4-BE49-F238E27FC236}">
                <a16:creationId xmlns="" xmlns:a16="http://schemas.microsoft.com/office/drawing/2014/main" id="{8A9128A3-C155-4609-930F-2B0C723496BF}"/>
              </a:ext>
            </a:extLst>
          </p:cNvPr>
          <p:cNvSpPr>
            <a:spLocks noGrp="1"/>
          </p:cNvSpPr>
          <p:nvPr>
            <p:ph type="dt" idx="1"/>
          </p:nvPr>
        </p:nvSpPr>
        <p:spPr>
          <a:xfrm>
            <a:off x="3815365" y="3"/>
            <a:ext cx="2918831" cy="494655"/>
          </a:xfrm>
          <a:prstGeom prst="rect">
            <a:avLst/>
          </a:prstGeom>
        </p:spPr>
        <p:txBody>
          <a:bodyPr vert="horz" lIns="91000" tIns="45501" rIns="91000" bIns="45501" rtlCol="0"/>
          <a:lstStyle>
            <a:lvl1pPr algn="r" eaLnBrk="1" hangingPunct="1">
              <a:defRPr sz="1200"/>
            </a:lvl1pPr>
          </a:lstStyle>
          <a:p>
            <a:pPr>
              <a:defRPr/>
            </a:pPr>
            <a:fld id="{53B728B4-5FEA-4726-8F2A-C5D5B0864FD3}" type="datetimeFigureOut">
              <a:rPr lang="nb-NO"/>
              <a:pPr>
                <a:defRPr/>
              </a:pPr>
              <a:t>14.09.2020</a:t>
            </a:fld>
            <a:endParaRPr lang="nb-NO"/>
          </a:p>
        </p:txBody>
      </p:sp>
      <p:sp>
        <p:nvSpPr>
          <p:cNvPr id="4" name="Plassholder for lysbilde 3">
            <a:extLst>
              <a:ext uri="{FF2B5EF4-FFF2-40B4-BE49-F238E27FC236}">
                <a16:creationId xmlns="" xmlns:a16="http://schemas.microsoft.com/office/drawing/2014/main" id="{3AB590A1-52CD-414D-ADA2-6A0216975F20}"/>
              </a:ext>
            </a:extLst>
          </p:cNvPr>
          <p:cNvSpPr>
            <a:spLocks noGrp="1" noRot="1" noChangeAspect="1"/>
          </p:cNvSpPr>
          <p:nvPr>
            <p:ph type="sldImg" idx="2"/>
          </p:nvPr>
        </p:nvSpPr>
        <p:spPr>
          <a:xfrm>
            <a:off x="406400" y="1231900"/>
            <a:ext cx="5922963" cy="3332163"/>
          </a:xfrm>
          <a:prstGeom prst="rect">
            <a:avLst/>
          </a:prstGeom>
          <a:noFill/>
          <a:ln w="12700">
            <a:solidFill>
              <a:prstClr val="black"/>
            </a:solidFill>
          </a:ln>
        </p:spPr>
        <p:txBody>
          <a:bodyPr vert="horz" lIns="91000" tIns="45501" rIns="91000" bIns="45501" rtlCol="0" anchor="ctr"/>
          <a:lstStyle/>
          <a:p>
            <a:pPr lvl="0"/>
            <a:endParaRPr lang="nb-NO" noProof="0"/>
          </a:p>
        </p:txBody>
      </p:sp>
      <p:sp>
        <p:nvSpPr>
          <p:cNvPr id="5" name="Plassholder for notater 4">
            <a:extLst>
              <a:ext uri="{FF2B5EF4-FFF2-40B4-BE49-F238E27FC236}">
                <a16:creationId xmlns="" xmlns:a16="http://schemas.microsoft.com/office/drawing/2014/main" id="{674C7EFA-31D8-4635-8ED4-65B455AD2B7C}"/>
              </a:ext>
            </a:extLst>
          </p:cNvPr>
          <p:cNvSpPr>
            <a:spLocks noGrp="1"/>
          </p:cNvSpPr>
          <p:nvPr>
            <p:ph type="body" sz="quarter" idx="3"/>
          </p:nvPr>
        </p:nvSpPr>
        <p:spPr>
          <a:xfrm>
            <a:off x="673577" y="4748055"/>
            <a:ext cx="5388610" cy="3884772"/>
          </a:xfrm>
          <a:prstGeom prst="rect">
            <a:avLst/>
          </a:prstGeom>
        </p:spPr>
        <p:txBody>
          <a:bodyPr vert="horz" lIns="91000" tIns="45501" rIns="91000" bIns="45501" rtlCol="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a:extLst>
              <a:ext uri="{FF2B5EF4-FFF2-40B4-BE49-F238E27FC236}">
                <a16:creationId xmlns="" xmlns:a16="http://schemas.microsoft.com/office/drawing/2014/main" id="{03269B0B-D452-4696-B546-DD1D4215A8BF}"/>
              </a:ext>
            </a:extLst>
          </p:cNvPr>
          <p:cNvSpPr>
            <a:spLocks noGrp="1"/>
          </p:cNvSpPr>
          <p:nvPr>
            <p:ph type="ftr" sz="quarter" idx="4"/>
          </p:nvPr>
        </p:nvSpPr>
        <p:spPr>
          <a:xfrm>
            <a:off x="1" y="9371660"/>
            <a:ext cx="2918831" cy="494655"/>
          </a:xfrm>
          <a:prstGeom prst="rect">
            <a:avLst/>
          </a:prstGeom>
        </p:spPr>
        <p:txBody>
          <a:bodyPr vert="horz" lIns="91000" tIns="45501" rIns="91000" bIns="45501" rtlCol="0" anchor="b"/>
          <a:lstStyle>
            <a:lvl1pPr algn="l" eaLnBrk="1" hangingPunct="1">
              <a:defRPr sz="1200"/>
            </a:lvl1pPr>
          </a:lstStyle>
          <a:p>
            <a:pPr>
              <a:defRPr/>
            </a:pPr>
            <a:endParaRPr lang="nb-NO"/>
          </a:p>
        </p:txBody>
      </p:sp>
      <p:sp>
        <p:nvSpPr>
          <p:cNvPr id="7" name="Plassholder for lysbildenummer 6">
            <a:extLst>
              <a:ext uri="{FF2B5EF4-FFF2-40B4-BE49-F238E27FC236}">
                <a16:creationId xmlns="" xmlns:a16="http://schemas.microsoft.com/office/drawing/2014/main" id="{CF1D2B7A-B4B4-4091-83CC-C9740DD85C09}"/>
              </a:ext>
            </a:extLst>
          </p:cNvPr>
          <p:cNvSpPr>
            <a:spLocks noGrp="1"/>
          </p:cNvSpPr>
          <p:nvPr>
            <p:ph type="sldNum" sz="quarter" idx="5"/>
          </p:nvPr>
        </p:nvSpPr>
        <p:spPr>
          <a:xfrm>
            <a:off x="3815365" y="9371660"/>
            <a:ext cx="2918831" cy="494655"/>
          </a:xfrm>
          <a:prstGeom prst="rect">
            <a:avLst/>
          </a:prstGeom>
        </p:spPr>
        <p:txBody>
          <a:bodyPr vert="horz" wrap="square" lIns="91000" tIns="45501" rIns="91000" bIns="45501" numCol="1" anchor="b" anchorCtr="0" compatLnSpc="1">
            <a:prstTxWarp prst="textNoShape">
              <a:avLst/>
            </a:prstTxWarp>
          </a:bodyPr>
          <a:lstStyle>
            <a:lvl1pPr algn="r" eaLnBrk="1" hangingPunct="1">
              <a:defRPr sz="1200"/>
            </a:lvl1pPr>
          </a:lstStyle>
          <a:p>
            <a:fld id="{E08AA6CC-4B99-481C-BB47-C5F3AB778CFA}" type="slidenum">
              <a:rPr lang="nb-NO" altLang="nb-NO"/>
              <a:pPr/>
              <a:t>‹#›</a:t>
            </a:fld>
            <a:endParaRPr lang="nb-NO" altLang="nb-NO"/>
          </a:p>
        </p:txBody>
      </p:sp>
    </p:spTree>
    <p:extLst>
      <p:ext uri="{BB962C8B-B14F-4D97-AF65-F5344CB8AC3E}">
        <p14:creationId xmlns:p14="http://schemas.microsoft.com/office/powerpoint/2010/main" val="19075377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1-grunnleggende-ferdighet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1-grunnleggende-ferdighe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tviklingssenter.no/klinisk-observasjonskompetanse-i-kommunehelsetjenesten/trinn-1-grunnleggende-ferdighe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tviklingssenter.no/klinisk-observasjonskompetans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lommekort-og-skjem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3-abcde-news-og-isbar-satt-i-syste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legeforeningen.no/contentassets/bcf2ee0183d54c17b7005b963818c0ab/4at-norsk-versjon-2015.pdf"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kompetansebroen.no/courses/delirium-og-kognitiv-svikt/?o=oa"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tviklingssenter.no/file16038103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tviklingssenter.no/klinisk-observasjonskompetanse-i-kommunehelsetjenesten/informasjon-til-usht-kommuner-om-klinobskommun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cs typeface="Calibri"/>
              </a:rPr>
              <a:t>Til instruktører: Power Point (PP) ark 1 - 5 er informasjon til deg som instruktør før oppstart av egen undervisning.</a:t>
            </a:r>
            <a:endParaRPr lang="nb-NO" sz="1100" dirty="0">
              <a:cs typeface="Calibri"/>
            </a:endParaRPr>
          </a:p>
          <a:p>
            <a:pPr marL="171450" indent="-171450" defTabSz="917617">
              <a:buFont typeface="Arial" panose="020B0604020202020204" pitchFamily="34" charset="0"/>
              <a:buChar char="•"/>
              <a:defRPr/>
            </a:pPr>
            <a:r>
              <a:rPr lang="nb-NO" sz="1100" i="1" dirty="0">
                <a:cs typeface="Calibri"/>
              </a:rPr>
              <a:t>Undervisningsmaterialet</a:t>
            </a:r>
            <a:r>
              <a:rPr lang="nb-NO" sz="1100" i="1" baseline="0" dirty="0">
                <a:cs typeface="Calibri"/>
              </a:rPr>
              <a:t> </a:t>
            </a:r>
            <a:r>
              <a:rPr lang="nb-NO" sz="1100" i="1" dirty="0">
                <a:cs typeface="Calibri"/>
              </a:rPr>
              <a:t>er beregnet til en 3 timers teoretisk og praktisk undervisning. </a:t>
            </a:r>
            <a:r>
              <a:rPr lang="nb-NO" sz="1100" i="1" dirty="0"/>
              <a:t>Det kan være at man ønsker å legge til fordypende kunnskap som sepsis, hjerneslag, oksygenbehandling, HLR eller </a:t>
            </a:r>
            <a:r>
              <a:rPr lang="nb-NO" sz="1100" i="1" u="sng" dirty="0"/>
              <a:t>andre tjenestespesifikke tillegg </a:t>
            </a:r>
            <a:r>
              <a:rPr lang="nb-NO" sz="1100" i="1" dirty="0"/>
              <a:t>. Da må tiden utvides</a:t>
            </a:r>
            <a:r>
              <a:rPr lang="nb-NO" sz="1100" i="1" baseline="0" dirty="0"/>
              <a:t> og tilpasses behov og kapasitet.</a:t>
            </a:r>
            <a:r>
              <a:rPr lang="nb-NO" sz="1100" i="1" dirty="0"/>
              <a:t> I korona-tider kan det være at man må gjøre et strengt utvalg. </a:t>
            </a:r>
            <a:endParaRPr lang="en-US" sz="1100" dirty="0">
              <a:cs typeface="Calibri" panose="020F0502020204030204"/>
            </a:endParaRPr>
          </a:p>
          <a:p>
            <a:pPr marL="171450" indent="-171450">
              <a:buFont typeface="Arial" panose="020B0604020202020204" pitchFamily="34" charset="0"/>
              <a:buChar char="•"/>
            </a:pPr>
            <a:r>
              <a:rPr lang="nb-NO" sz="1100" i="1" dirty="0"/>
              <a:t>Organiser kursrommet hensiktsmessig. Ha relevant utstyr tilgjengelig for demonstrasjon og praktisk trening, dvs. utstyr til å gjennomføre vitale målinger, oksygenbehandling etc. </a:t>
            </a:r>
            <a:r>
              <a:rPr lang="nb-NO" sz="1100" i="1" u="sng" dirty="0"/>
              <a:t>Husk smittevernstiltak ved bruk av utstyr.</a:t>
            </a:r>
            <a:endParaRPr lang="nb-NO" sz="1100" u="sng" dirty="0">
              <a:cs typeface="Calibri" panose="020F0502020204030204"/>
            </a:endParaRPr>
          </a:p>
          <a:p>
            <a:pPr marL="171450" indent="-171450">
              <a:buFont typeface="Arial" panose="020B0604020202020204" pitchFamily="34" charset="0"/>
              <a:buChar char="•"/>
            </a:pPr>
            <a:r>
              <a:rPr lang="nb-NO" sz="1100" i="1" dirty="0"/>
              <a:t>Planlegg undervisning ut i fra hvem deltakerne er. Se didaktisk relasjonsmodell på neste side.</a:t>
            </a:r>
            <a:endParaRPr lang="nb-NO" sz="1100" i="1" dirty="0">
              <a:cs typeface="Calibri" panose="020F0502020204030204"/>
            </a:endParaRPr>
          </a:p>
          <a:p>
            <a:pPr marL="171450" indent="-171450">
              <a:buFont typeface="Arial" panose="020B0604020202020204" pitchFamily="34" charset="0"/>
              <a:buChar char="•"/>
            </a:pPr>
            <a:r>
              <a:rPr lang="nb-NO" sz="1100" i="1" dirty="0"/>
              <a:t>TIPS! ABCDE kort kan trykkes opp i lommeformat og/eller </a:t>
            </a:r>
            <a:r>
              <a:rPr lang="nb-NO" sz="1100" i="1" dirty="0" err="1"/>
              <a:t>printes</a:t>
            </a:r>
            <a:r>
              <a:rPr lang="nb-NO" sz="1100" i="1" dirty="0"/>
              <a:t> ut i A4-størrelse. Lever gjerne dette ut i forbindelse med undervisningen.</a:t>
            </a:r>
          </a:p>
          <a:p>
            <a:pPr marL="171450" indent="-171450">
              <a:buFont typeface="Arial" panose="020B0604020202020204" pitchFamily="34" charset="0"/>
              <a:buChar char="•"/>
            </a:pPr>
            <a:r>
              <a:rPr lang="nb-NO" sz="1100" i="1" dirty="0"/>
              <a:t>Skriv ut egenvurderingsskjema og del ut. Dette skal fylles ut etter hvert i undervisningen</a:t>
            </a:r>
          </a:p>
          <a:p>
            <a:pPr marL="172053" indent="-172053">
              <a:buFont typeface="Arial" panose="020B0604020202020204" pitchFamily="34" charset="0"/>
              <a:buChar char="•"/>
            </a:pPr>
            <a:r>
              <a:rPr lang="nb-NO" sz="1100" i="1" dirty="0">
                <a:cs typeface="Calibri"/>
              </a:rPr>
              <a:t>Forbered egen undervisning ved å sette deg grundig inn i </a:t>
            </a:r>
            <a:r>
              <a:rPr lang="nb-NO" sz="1100" b="1" i="1" dirty="0">
                <a:cs typeface="Calibri"/>
              </a:rPr>
              <a:t>Fagkompendium Trinn 1</a:t>
            </a:r>
            <a:r>
              <a:rPr lang="nb-NO" sz="1100" i="1" dirty="0">
                <a:cs typeface="Calibri"/>
              </a:rPr>
              <a:t>. Tilpass PP etter behov og kapasitet. I dette ligger det å vurdere om alle bildene skal brukes eller noen bilder skal skjules, herunder eksempelvis  oksygenbehandling, hjerneslag, delirium, sepsis, ISBAR og pasientcasene. Eller om andre bilder  skal legges til. Velg ut pasientcasen som passer til ditt</a:t>
            </a:r>
            <a:r>
              <a:rPr lang="nb-NO" sz="1100" i="1" baseline="0" dirty="0">
                <a:cs typeface="Calibri"/>
              </a:rPr>
              <a:t> tjenesteområde/målgruppe</a:t>
            </a:r>
            <a:r>
              <a:rPr lang="nb-NO" sz="1100" i="1" dirty="0">
                <a:cs typeface="Calibri"/>
              </a:rPr>
              <a:t>.</a:t>
            </a:r>
          </a:p>
          <a:p>
            <a:pPr marL="172053" indent="-172053">
              <a:buFont typeface="Arial" panose="020B0604020202020204" pitchFamily="34" charset="0"/>
              <a:buChar char="•"/>
            </a:pPr>
            <a:endParaRPr lang="nb-NO" sz="1100" i="1" dirty="0">
              <a:cs typeface="Calibri"/>
            </a:endParaRPr>
          </a:p>
          <a:p>
            <a:pPr marL="0" indent="0">
              <a:buFont typeface="Arial" panose="020B0604020202020204" pitchFamily="34" charset="0"/>
              <a:buNone/>
            </a:pPr>
            <a:r>
              <a:rPr lang="nb-NO" sz="1100" i="1" dirty="0">
                <a:cs typeface="Calibri"/>
              </a:rPr>
              <a:t>Vedr. referanser til</a:t>
            </a:r>
            <a:r>
              <a:rPr lang="nb-NO" sz="1100" i="1" baseline="0" dirty="0">
                <a:cs typeface="Calibri"/>
              </a:rPr>
              <a:t> PP med tilhørende notatsider, så vises det i sin helhet til </a:t>
            </a:r>
            <a:r>
              <a:rPr lang="nb-NO" sz="1100" b="1" i="1" baseline="0" dirty="0">
                <a:cs typeface="Calibri"/>
              </a:rPr>
              <a:t>Fagkompendium Trinn 1; Grunnleggende ferdigheter. Vitale målinger og handlingsberedskap  i ABCDE observasjoner, </a:t>
            </a:r>
            <a:r>
              <a:rPr lang="nb-NO" sz="1100" dirty="0">
                <a:hlinkClick r:id="rId3"/>
              </a:rPr>
              <a:t>https://www.utviklingssenter.no/klinisk-observasjonskompetanse-i-kommunehelsetjenesten/trinn-1-grunnleggende-ferdigheter</a:t>
            </a:r>
            <a:endParaRPr lang="nb-NO" sz="1100" b="1" i="1" dirty="0">
              <a:cs typeface="Calibri"/>
            </a:endParaRPr>
          </a:p>
          <a:p>
            <a:pPr marL="0" indent="0">
              <a:buFont typeface="Arial" panose="020B0604020202020204" pitchFamily="34" charset="0"/>
              <a:buNone/>
            </a:pPr>
            <a:r>
              <a:rPr lang="nb-NO" sz="1100" b="0" i="0" dirty="0">
                <a:cs typeface="Calibri"/>
              </a:rPr>
              <a:t>Bilder og foto i denne presentasjonen: Fra </a:t>
            </a:r>
            <a:r>
              <a:rPr lang="nb-NO" sz="1100" b="0" i="0" baseline="0" dirty="0">
                <a:cs typeface="Calibri"/>
              </a:rPr>
              <a:t>Kompetansebroen, </a:t>
            </a:r>
            <a:r>
              <a:rPr lang="nb-NO" sz="1100" b="0" i="0" baseline="0" dirty="0" err="1">
                <a:cs typeface="Calibri"/>
              </a:rPr>
              <a:t>Getty</a:t>
            </a:r>
            <a:r>
              <a:rPr lang="nb-NO" sz="1100" b="0" i="0" baseline="0" dirty="0">
                <a:cs typeface="Calibri"/>
              </a:rPr>
              <a:t> Images og Aldring og helse</a:t>
            </a:r>
            <a:endParaRPr lang="nb-NO" sz="1100" b="0" i="0" dirty="0">
              <a:cs typeface="Calibri"/>
            </a:endParaRPr>
          </a:p>
        </p:txBody>
      </p:sp>
      <p:sp>
        <p:nvSpPr>
          <p:cNvPr id="4" name="Plassholder for lysbildenummer 3"/>
          <p:cNvSpPr>
            <a:spLocks noGrp="1"/>
          </p:cNvSpPr>
          <p:nvPr>
            <p:ph type="sldNum" sz="quarter" idx="10"/>
          </p:nvPr>
        </p:nvSpPr>
        <p:spPr/>
        <p:txBody>
          <a:bodyPr/>
          <a:lstStyle/>
          <a:p>
            <a:pPr defTabSz="458809">
              <a:defRPr/>
            </a:pPr>
            <a:fld id="{E08AA6CC-4B99-481C-BB47-C5F3AB778CFA}" type="slidenum">
              <a:rPr lang="nb-NO" altLang="nb-NO">
                <a:solidFill>
                  <a:prstClr val="black"/>
                </a:solidFill>
              </a:rPr>
              <a:pPr defTabSz="458809">
                <a:defRPr/>
              </a:pPr>
              <a:t>1</a:t>
            </a:fld>
            <a:endParaRPr lang="nb-NO" altLang="nb-NO">
              <a:solidFill>
                <a:prstClr val="black"/>
              </a:solidFill>
            </a:endParaRPr>
          </a:p>
        </p:txBody>
      </p:sp>
    </p:spTree>
    <p:extLst>
      <p:ext uri="{BB962C8B-B14F-4D97-AF65-F5344CB8AC3E}">
        <p14:creationId xmlns:p14="http://schemas.microsoft.com/office/powerpoint/2010/main" val="122131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defRPr/>
            </a:pPr>
            <a:r>
              <a:rPr lang="nb-NO" sz="1100" b="1" dirty="0">
                <a:cs typeface="Arial" panose="020B0604020202020204" pitchFamily="34" charset="0"/>
              </a:rPr>
              <a:t>ABCDE observasjoner bør brukes daglig i møtet med pasienter/brukere.</a:t>
            </a:r>
            <a:r>
              <a:rPr lang="nb-NO" sz="1100" dirty="0">
                <a:cs typeface="Arial" panose="020B0604020202020204" pitchFamily="34" charset="0"/>
              </a:rPr>
              <a:t> </a:t>
            </a:r>
          </a:p>
          <a:p>
            <a:pPr defTabSz="917617">
              <a:defRPr/>
            </a:pPr>
            <a:r>
              <a:rPr lang="nb-NO" sz="1100" dirty="0">
                <a:cs typeface="Arial" panose="020B0604020202020204" pitchFamily="34" charset="0"/>
              </a:rPr>
              <a:t>For å kunne gjøre gode ABCDE observasjoner er det viktig at vi kan utføre gode vitale målinger for å sikre rett respons og handling. Dette krever </a:t>
            </a:r>
            <a:r>
              <a:rPr lang="nb-NO" sz="1100" dirty="0">
                <a:solidFill>
                  <a:prstClr val="black"/>
                </a:solidFill>
                <a:cs typeface="Arial" panose="020B0604020202020204" pitchFamily="34" charset="0"/>
              </a:rPr>
              <a:t>opplæring, trening og regelmessig bruk i praksis. </a:t>
            </a:r>
          </a:p>
          <a:p>
            <a:pPr defTabSz="917617">
              <a:defRPr/>
            </a:pPr>
            <a:endParaRPr lang="nb-NO" sz="1100" dirty="0">
              <a:solidFill>
                <a:prstClr val="black"/>
              </a:solidFill>
              <a:cs typeface="Arial" panose="020B0604020202020204" pitchFamily="34" charset="0"/>
            </a:endParaRPr>
          </a:p>
          <a:p>
            <a:pPr defTabSz="917617">
              <a:defRPr/>
            </a:pPr>
            <a:r>
              <a:rPr lang="nb-NO" sz="1100" dirty="0">
                <a:solidFill>
                  <a:prstClr val="black"/>
                </a:solidFill>
                <a:cs typeface="Arial" panose="020B0604020202020204" pitchFamily="34" charset="0"/>
              </a:rPr>
              <a:t>Å ta i bruk et risikovurderingsverktøy som f.eks. NEWS2, forutsetter at vi kan gjøre korrekte vitale målinger etter en ABCDE observasjon. Feilmålinger vil svekke troverdigheten i risikovurderingssystemer.</a:t>
            </a:r>
          </a:p>
          <a:p>
            <a:pPr defTabSz="917617">
              <a:defRPr/>
            </a:pPr>
            <a:endParaRPr lang="nb-NO" sz="1100" dirty="0">
              <a:solidFill>
                <a:prstClr val="black"/>
              </a:solidFill>
              <a:cs typeface="Arial" panose="020B0604020202020204" pitchFamily="34" charset="0"/>
            </a:endParaRPr>
          </a:p>
          <a:p>
            <a:pPr defTabSz="917617">
              <a:defRPr/>
            </a:pPr>
            <a:r>
              <a:rPr lang="nb-NO" sz="1100" b="0" i="0" dirty="0">
                <a:cs typeface="Arial" panose="020B0604020202020204" pitchFamily="34" charset="0"/>
              </a:rPr>
              <a:t>Vitale målinger</a:t>
            </a:r>
            <a:r>
              <a:rPr lang="nb-NO" sz="1100" b="0" i="0" baseline="0" dirty="0">
                <a:cs typeface="Arial" panose="020B0604020202020204" pitchFamily="34" charset="0"/>
              </a:rPr>
              <a:t> eller </a:t>
            </a:r>
            <a:r>
              <a:rPr lang="nb-NO" sz="1100" b="1" i="1" baseline="0" dirty="0">
                <a:cs typeface="Arial" panose="020B0604020202020204" pitchFamily="34" charset="0"/>
              </a:rPr>
              <a:t>vitale </a:t>
            </a:r>
            <a:r>
              <a:rPr lang="nb-NO" sz="1100" b="1" i="1" dirty="0">
                <a:cs typeface="Arial" panose="020B0604020202020204" pitchFamily="34" charset="0"/>
              </a:rPr>
              <a:t>parametere </a:t>
            </a:r>
            <a:r>
              <a:rPr lang="nb-NO" sz="1100" dirty="0">
                <a:cs typeface="Arial" panose="020B0604020202020204" pitchFamily="34" charset="0"/>
              </a:rPr>
              <a:t>er respirasjonsfrekvens, saturasjon, puls, blodtrykk, bevissthet og temperatur.</a:t>
            </a:r>
            <a:r>
              <a:rPr lang="en-US" sz="1100" dirty="0">
                <a:cs typeface="Arial" panose="020B0604020202020204" pitchFamily="34" charset="0"/>
              </a:rPr>
              <a:t>​ </a:t>
            </a:r>
          </a:p>
          <a:p>
            <a:pPr defTabSz="917617">
              <a:defRPr/>
            </a:pPr>
            <a:r>
              <a:rPr lang="nb-NO" sz="1100" dirty="0">
                <a:cs typeface="Arial" panose="020B0604020202020204" pitchFamily="34" charset="0"/>
              </a:rPr>
              <a:t>For å vite at noe er unormalt må vi kjenne til hva som er normale verdier (</a:t>
            </a:r>
            <a:r>
              <a:rPr lang="nb-NO" sz="1100" b="1" dirty="0">
                <a:cs typeface="Arial" panose="020B0604020202020204" pitchFamily="34" charset="0"/>
              </a:rPr>
              <a:t>-&gt;</a:t>
            </a:r>
            <a:r>
              <a:rPr lang="nb-NO" sz="1100" dirty="0">
                <a:cs typeface="Arial" panose="020B0604020202020204" pitchFamily="34" charset="0"/>
              </a:rPr>
              <a:t> </a:t>
            </a:r>
            <a:r>
              <a:rPr lang="nb-NO" sz="1100" b="1" dirty="0">
                <a:cs typeface="Arial" panose="020B0604020202020204" pitchFamily="34" charset="0"/>
              </a:rPr>
              <a:t>gå igjennom boks til venstre</a:t>
            </a:r>
            <a:r>
              <a:rPr lang="nb-NO" sz="1100" dirty="0">
                <a:cs typeface="Arial" panose="020B0604020202020204" pitchFamily="34" charset="0"/>
              </a:rPr>
              <a:t>). </a:t>
            </a:r>
          </a:p>
          <a:p>
            <a:pPr defTabSz="917617">
              <a:defRPr/>
            </a:pPr>
            <a:endParaRPr lang="nb-NO" sz="1100" dirty="0">
              <a:cs typeface="Arial" panose="020B0604020202020204" pitchFamily="34" charset="0"/>
            </a:endParaRPr>
          </a:p>
          <a:p>
            <a:pPr defTabSz="917617">
              <a:defRPr/>
            </a:pPr>
            <a:r>
              <a:rPr lang="nb-NO" sz="1100" dirty="0">
                <a:cs typeface="Arial" panose="020B0604020202020204" pitchFamily="34" charset="0"/>
              </a:rPr>
              <a:t>Vær imidlertid oppmerksom på at normale verdier kan variere etter alder og underliggende sykdomstilstander (ref. fagkompendium trinn 1). </a:t>
            </a:r>
            <a:r>
              <a:rPr lang="nb-NO" sz="1100" b="1" dirty="0">
                <a:cs typeface="Arial" panose="020B0604020202020204" pitchFamily="34" charset="0"/>
              </a:rPr>
              <a:t>Det bør derfor måles og dokumenteres hva som er normalt for hver enkelt person i habituell/normal tilstand. </a:t>
            </a:r>
            <a:endParaRPr lang="en-US" sz="1100" b="1" dirty="0">
              <a:cs typeface="Arial" panose="020B0604020202020204" pitchFamily="34" charset="0"/>
            </a:endParaRPr>
          </a:p>
          <a:p>
            <a:pPr rtl="0" fontAlgn="base"/>
            <a:endParaRPr lang="nb-NO" sz="1100" dirty="0">
              <a:cs typeface="Arial" panose="020B0604020202020204" pitchFamily="34" charset="0"/>
            </a:endParaRPr>
          </a:p>
          <a:p>
            <a:pPr defTabSz="917617">
              <a:defRPr/>
            </a:pPr>
            <a:r>
              <a:rPr lang="nb-NO" altLang="nb-NO" sz="1100" b="1" dirty="0">
                <a:cs typeface="Arial" panose="020B0604020202020204" pitchFamily="34" charset="0"/>
              </a:rPr>
              <a:t>Til instruktører: </a:t>
            </a:r>
            <a:r>
              <a:rPr lang="nb-NO" sz="1100" i="1" dirty="0">
                <a:cs typeface="Arial" panose="020B0604020202020204" pitchFamily="34" charset="0"/>
              </a:rPr>
              <a:t>Siden er for å vise «normale» verdier. Ikke bruk lang tid på denne. </a:t>
            </a:r>
            <a:r>
              <a:rPr lang="en-US" sz="1100" i="1" dirty="0">
                <a:cs typeface="Arial" panose="020B0604020202020204" pitchFamily="34" charset="0"/>
              </a:rPr>
              <a:t>​</a:t>
            </a:r>
            <a:r>
              <a:rPr lang="nb-NO" sz="1100" dirty="0">
                <a:cs typeface="Arial" panose="020B0604020202020204" pitchFamily="34" charset="0"/>
              </a:rPr>
              <a:t>​</a:t>
            </a:r>
            <a:endParaRPr lang="nb-NO" altLang="nb-NO" b="1"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10</a:t>
            </a:fld>
            <a:endParaRPr lang="nb-NO" altLang="nb-NO">
              <a:solidFill>
                <a:prstClr val="black"/>
              </a:solidFill>
            </a:endParaRPr>
          </a:p>
        </p:txBody>
      </p:sp>
    </p:spTree>
    <p:extLst>
      <p:ext uri="{BB962C8B-B14F-4D97-AF65-F5344CB8AC3E}">
        <p14:creationId xmlns:p14="http://schemas.microsoft.com/office/powerpoint/2010/main" val="759720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t>Dette</a:t>
            </a:r>
            <a:r>
              <a:rPr lang="nb-NO" altLang="nb-NO" sz="1100" b="1" baseline="0" dirty="0"/>
              <a:t> er Olga!</a:t>
            </a:r>
            <a:endParaRPr lang="nb-NO" altLang="nb-NO" sz="1100" b="1" dirty="0"/>
          </a:p>
          <a:p>
            <a:pPr eaLnBrk="1" hangingPunct="1">
              <a:spcBef>
                <a:spcPct val="0"/>
              </a:spcBef>
            </a:pPr>
            <a:endParaRPr lang="nb-NO" altLang="nb-NO" sz="1100" b="1" dirty="0"/>
          </a:p>
          <a:p>
            <a:pPr eaLnBrk="1" hangingPunct="1">
              <a:spcBef>
                <a:spcPct val="0"/>
              </a:spcBef>
            </a:pPr>
            <a:r>
              <a:rPr lang="nb-NO" altLang="nb-NO" sz="1100" b="1" dirty="0"/>
              <a:t>Til instruktøren:</a:t>
            </a:r>
          </a:p>
          <a:p>
            <a:pPr eaLnBrk="1" hangingPunct="1">
              <a:spcBef>
                <a:spcPct val="0"/>
              </a:spcBef>
            </a:pPr>
            <a:r>
              <a:rPr lang="nb-NO" altLang="nb-NO" sz="1100" i="1" dirty="0"/>
              <a:t>Nå presenteres tre ulike pasientcaser som fokuserer på </a:t>
            </a:r>
          </a:p>
          <a:p>
            <a:pPr marL="228600" indent="-228600" eaLnBrk="1" hangingPunct="1">
              <a:spcBef>
                <a:spcPct val="0"/>
              </a:spcBef>
              <a:buAutoNum type="arabicPeriod"/>
            </a:pPr>
            <a:r>
              <a:rPr lang="nb-NO" altLang="nb-NO" sz="1100" i="1" dirty="0"/>
              <a:t>Den gamle sårbare pasienten</a:t>
            </a:r>
          </a:p>
          <a:p>
            <a:pPr marL="228600" indent="-228600" eaLnBrk="1" hangingPunct="1">
              <a:spcBef>
                <a:spcPct val="0"/>
              </a:spcBef>
              <a:buAutoNum type="arabicPeriod"/>
            </a:pPr>
            <a:r>
              <a:rPr lang="nb-NO" altLang="nb-NO" sz="1100" i="1" dirty="0"/>
              <a:t>Pasienten med utviklingshemming </a:t>
            </a:r>
          </a:p>
          <a:p>
            <a:pPr marL="228600" indent="-228600" eaLnBrk="1" hangingPunct="1">
              <a:spcBef>
                <a:spcPct val="0"/>
              </a:spcBef>
              <a:buAutoNum type="arabicPeriod"/>
            </a:pPr>
            <a:r>
              <a:rPr lang="nb-NO" altLang="nb-NO" sz="1100" i="1" dirty="0"/>
              <a:t>Pasienten med utfordringer innen rus og psykiatri</a:t>
            </a:r>
          </a:p>
          <a:p>
            <a:pPr marL="228600" indent="-228600" eaLnBrk="1" hangingPunct="1">
              <a:spcBef>
                <a:spcPct val="0"/>
              </a:spcBef>
              <a:buAutoNum type="arabicPeriod"/>
            </a:pPr>
            <a:endParaRPr lang="nb-NO" altLang="nb-NO" sz="1100" i="1" dirty="0"/>
          </a:p>
          <a:p>
            <a:pPr marL="0" indent="0" eaLnBrk="1" hangingPunct="1">
              <a:spcBef>
                <a:spcPct val="0"/>
              </a:spcBef>
              <a:buNone/>
            </a:pPr>
            <a:r>
              <a:rPr lang="nb-NO" altLang="nb-NO" sz="1100" i="1" dirty="0"/>
              <a:t>Alle disse pasientgruppene er svært aktuelle i kommunal</a:t>
            </a:r>
            <a:r>
              <a:rPr lang="nb-NO" altLang="nb-NO" sz="1100" i="1" baseline="0" dirty="0"/>
              <a:t> </a:t>
            </a:r>
            <a:r>
              <a:rPr lang="nb-NO" altLang="nb-NO" sz="1100" i="1" dirty="0"/>
              <a:t>helsetjeneste , og de har behov for at helsepersonell kjenner til deres annerledeshet i møtet med akutt sykdom. </a:t>
            </a:r>
          </a:p>
          <a:p>
            <a:pPr marL="0" indent="0" eaLnBrk="1" hangingPunct="1">
              <a:spcBef>
                <a:spcPct val="0"/>
              </a:spcBef>
              <a:buNone/>
            </a:pPr>
            <a:endParaRPr lang="nb-NO" altLang="nb-NO" sz="1100" i="1" dirty="0"/>
          </a:p>
          <a:p>
            <a:pPr marL="0" indent="0" eaLnBrk="1" hangingPunct="1">
              <a:spcBef>
                <a:spcPct val="0"/>
              </a:spcBef>
              <a:buNone/>
            </a:pPr>
            <a:r>
              <a:rPr lang="nb-NO" altLang="nb-NO" sz="1100" i="1" dirty="0"/>
              <a:t>Tanken er at den mest aktuelle pasientcase</a:t>
            </a:r>
            <a:r>
              <a:rPr lang="nb-NO" altLang="nb-NO" sz="1100" i="1" baseline="0" dirty="0"/>
              <a:t> for målgruppen</a:t>
            </a:r>
            <a:r>
              <a:rPr lang="nb-NO" altLang="nb-NO" sz="1100" i="1" dirty="0"/>
              <a:t> presenteres for deltagerne. Skjul derfor de to andre pasientcasene som ikke er aktuelt for ditt arbeidssted.</a:t>
            </a:r>
          </a:p>
        </p:txBody>
      </p:sp>
      <p:sp>
        <p:nvSpPr>
          <p:cNvPr id="2253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61002772-E000-48AC-AC50-A034557ADD21}" type="slidenum">
              <a:rPr lang="nb-NO" altLang="nb-NO">
                <a:solidFill>
                  <a:prstClr val="black"/>
                </a:solidFill>
              </a:rPr>
              <a:pPr defTabSz="458809">
                <a:defRPr/>
              </a:pPr>
              <a:t>11</a:t>
            </a:fld>
            <a:endParaRPr lang="nb-NO" altLang="nb-NO">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i="0" dirty="0"/>
              <a:t>Til instruktører:</a:t>
            </a:r>
          </a:p>
          <a:p>
            <a:r>
              <a:rPr lang="nb-NO" altLang="nb-NO" sz="1100" i="1" dirty="0"/>
              <a:t>Snakk deg igjennom siden</a:t>
            </a:r>
          </a:p>
          <a:p>
            <a:endParaRPr lang="nb-NO" altLang="nb-NO" b="1"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12</a:t>
            </a:fld>
            <a:endParaRPr lang="nb-NO" altLang="nb-NO">
              <a:solidFill>
                <a:prstClr val="black"/>
              </a:solidFill>
            </a:endParaRPr>
          </a:p>
        </p:txBody>
      </p:sp>
    </p:spTree>
    <p:extLst>
      <p:ext uri="{BB962C8B-B14F-4D97-AF65-F5344CB8AC3E}">
        <p14:creationId xmlns:p14="http://schemas.microsoft.com/office/powerpoint/2010/main" val="35586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cs typeface="Arial" panose="020B0604020202020204" pitchFamily="34" charset="0"/>
              </a:rPr>
              <a:t>Ja riktig, vi bør gjennomføre en ABCDE observasjon av Olga.</a:t>
            </a:r>
            <a:r>
              <a:rPr lang="nb-NO" altLang="nb-NO" sz="1100" b="1" i="1" dirty="0">
                <a:cs typeface="Arial" panose="020B0604020202020204" pitchFamily="34" charset="0"/>
              </a:rPr>
              <a:t> </a:t>
            </a:r>
            <a:r>
              <a:rPr lang="nb-NO" altLang="nb-NO" sz="1100" dirty="0">
                <a:cs typeface="Arial" panose="020B0604020202020204" pitchFamily="34" charset="0"/>
              </a:rPr>
              <a:t>Observasjoner og målinger viser:</a:t>
            </a:r>
            <a:endParaRPr lang="nb-NO" altLang="nb-NO" sz="1100" i="1" dirty="0">
              <a:cs typeface="Arial" panose="020B0604020202020204" pitchFamily="34" charset="0"/>
            </a:endParaRPr>
          </a:p>
          <a:p>
            <a:r>
              <a:rPr lang="nb-NO" altLang="nb-NO" sz="1100" b="1" dirty="0">
                <a:cs typeface="Arial" panose="020B0604020202020204" pitchFamily="34" charset="0"/>
              </a:rPr>
              <a:t>A:</a:t>
            </a:r>
            <a:r>
              <a:rPr lang="nb-NO" altLang="nb-NO" sz="1100" dirty="0">
                <a:cs typeface="Arial" panose="020B0604020202020204" pitchFamily="34" charset="0"/>
              </a:rPr>
              <a:t> Frie luftveier</a:t>
            </a:r>
          </a:p>
          <a:p>
            <a:r>
              <a:rPr lang="nb-NO" altLang="nb-NO" sz="1100" b="1" dirty="0">
                <a:cs typeface="Arial" panose="020B0604020202020204" pitchFamily="34" charset="0"/>
              </a:rPr>
              <a:t>B:</a:t>
            </a:r>
            <a:r>
              <a:rPr lang="nb-NO" altLang="nb-NO" sz="1100" dirty="0">
                <a:cs typeface="Arial" panose="020B0604020202020204" pitchFamily="34" charset="0"/>
              </a:rPr>
              <a:t> Hun har en rask men uanstrengt respirasjonsfrekvens på 26/min.</a:t>
            </a:r>
            <a:r>
              <a:rPr lang="nb-NO" altLang="nb-NO" sz="1100" baseline="0" dirty="0">
                <a:cs typeface="Arial" panose="020B0604020202020204" pitchFamily="34" charset="0"/>
              </a:rPr>
              <a:t> Normalt er den </a:t>
            </a:r>
            <a:r>
              <a:rPr lang="nb-NO" altLang="nb-NO" sz="1100" dirty="0">
                <a:cs typeface="Arial" panose="020B0604020202020204" pitchFamily="34" charset="0"/>
              </a:rPr>
              <a:t>14. Oksygenmetningen hennes er på 93 %, mot normalt/habituelt 98 %. </a:t>
            </a:r>
          </a:p>
          <a:p>
            <a:r>
              <a:rPr lang="nb-NO" altLang="nb-NO" sz="1100" b="1" dirty="0">
                <a:cs typeface="Arial" panose="020B0604020202020204" pitchFamily="34" charset="0"/>
              </a:rPr>
              <a:t>C:</a:t>
            </a:r>
            <a:r>
              <a:rPr lang="nb-NO" altLang="nb-NO" sz="1100" dirty="0">
                <a:cs typeface="Arial" panose="020B0604020202020204" pitchFamily="34" charset="0"/>
              </a:rPr>
              <a:t> Blodtrykket til Olga er 95/45, normalt er det 130/80. Pulsen er 125 (normal puls 80). Den er uregelmessig, men hun har kjent arterieflimmer fra før. Hun er klam og blek i huden samt kald perifert. </a:t>
            </a:r>
          </a:p>
          <a:p>
            <a:r>
              <a:rPr lang="nb-NO" altLang="nb-NO" sz="1100" b="1" dirty="0">
                <a:cs typeface="Arial" panose="020B0604020202020204" pitchFamily="34" charset="0"/>
              </a:rPr>
              <a:t>D:</a:t>
            </a:r>
            <a:r>
              <a:rPr lang="nb-NO" altLang="nb-NO" sz="1100" dirty="0">
                <a:cs typeface="Arial" panose="020B0604020202020204" pitchFamily="34" charset="0"/>
              </a:rPr>
              <a:t> Olga er normalt klar og orientert, men i dag virker hun forvirret og kan ikke gjøre rede for hvilken dag og tid det er. Det gjøres ingen funn som tyder på hjerneslag, og hennes blodsukker er normalt. </a:t>
            </a:r>
          </a:p>
          <a:p>
            <a:r>
              <a:rPr lang="nb-NO" altLang="nb-NO" sz="1100" b="1" dirty="0">
                <a:cs typeface="Arial" panose="020B0604020202020204" pitchFamily="34" charset="0"/>
              </a:rPr>
              <a:t>E:</a:t>
            </a:r>
            <a:r>
              <a:rPr lang="nb-NO" altLang="nb-NO" sz="1100" dirty="0">
                <a:cs typeface="Arial" panose="020B0604020202020204" pitchFamily="34" charset="0"/>
              </a:rPr>
              <a:t> Olga klager på smerter i nedre del av rygg og mage og hun har tisset seg ut i sengen. Det observeres stram og illeluktende urin. Temperaturen er 36,2. </a:t>
            </a:r>
          </a:p>
          <a:p>
            <a:pPr defTabSz="917617">
              <a:defRPr/>
            </a:pPr>
            <a:endParaRPr lang="nb-NO" altLang="nb-NO" sz="1100" dirty="0">
              <a:cs typeface="Arial" panose="020B0604020202020204" pitchFamily="34" charset="0"/>
            </a:endParaRPr>
          </a:p>
          <a:p>
            <a:pPr defTabSz="917617">
              <a:defRPr/>
            </a:pPr>
            <a:r>
              <a:rPr lang="nb-NO" altLang="nb-NO" sz="1100" dirty="0">
                <a:cs typeface="Arial" panose="020B0604020202020204" pitchFamily="34" charset="0"/>
              </a:rPr>
              <a:t>Det kan være greit å vite at om dere hadde brukt risikovurderingsverktøyet NEWS2 </a:t>
            </a:r>
            <a:r>
              <a:rPr lang="nb-NO" altLang="nb-NO" sz="1100" b="1" dirty="0">
                <a:cs typeface="Arial" panose="020B0604020202020204" pitchFamily="34" charset="0"/>
              </a:rPr>
              <a:t>så ville Olga fått en total skår på 12</a:t>
            </a:r>
            <a:r>
              <a:rPr lang="nb-NO" altLang="nb-NO" sz="1100" dirty="0">
                <a:cs typeface="Arial" panose="020B0604020202020204" pitchFamily="34" charset="0"/>
              </a:rPr>
              <a:t>. Denne skåren viser at hennes tilstand er alvorlig og </a:t>
            </a:r>
            <a:r>
              <a:rPr lang="nb-NO" sz="1100" dirty="0">
                <a:cs typeface="Arial" panose="020B0604020202020204" pitchFamily="34" charset="0"/>
              </a:rPr>
              <a:t>krever umiddelbar kontakt med lege. ​</a:t>
            </a:r>
          </a:p>
          <a:p>
            <a:r>
              <a:rPr lang="nb-NO" altLang="nb-NO" sz="1100" dirty="0">
                <a:cs typeface="Arial" panose="020B0604020202020204" pitchFamily="34" charset="0"/>
              </a:rPr>
              <a:t>Hva om vi bare hadde tatt urinprøve? Dette viser viktigheten av å gjøre en helhetlig og systematisk ABCDE observasjon av alle pasienter med endringer i helsetilstanden. </a:t>
            </a:r>
          </a:p>
          <a:p>
            <a:endParaRPr lang="nb-NO" altLang="nb-NO" b="0"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13</a:t>
            </a:fld>
            <a:endParaRPr lang="nb-NO" altLang="nb-NO">
              <a:solidFill>
                <a:prstClr val="black"/>
              </a:solidFill>
            </a:endParaRPr>
          </a:p>
        </p:txBody>
      </p:sp>
    </p:spTree>
    <p:extLst>
      <p:ext uri="{BB962C8B-B14F-4D97-AF65-F5344CB8AC3E}">
        <p14:creationId xmlns:p14="http://schemas.microsoft.com/office/powerpoint/2010/main" val="355867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t>Til instruktører:</a:t>
            </a:r>
          </a:p>
          <a:p>
            <a:r>
              <a:rPr lang="nb-NO" sz="1100" i="1" dirty="0"/>
              <a:t>Viktig kunnskap om den eldre sårbare pasienten, snakk deg gjennom siden.</a:t>
            </a:r>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14</a:t>
            </a:fld>
            <a:endParaRPr lang="nb-NO" altLang="nb-NO">
              <a:solidFill>
                <a:prstClr val="black"/>
              </a:solidFill>
            </a:endParaRPr>
          </a:p>
        </p:txBody>
      </p:sp>
    </p:spTree>
    <p:extLst>
      <p:ext uri="{BB962C8B-B14F-4D97-AF65-F5344CB8AC3E}">
        <p14:creationId xmlns:p14="http://schemas.microsoft.com/office/powerpoint/2010/main" val="180994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Dette</a:t>
            </a:r>
            <a:r>
              <a:rPr lang="nb-NO" altLang="nb-NO" sz="1100" b="1" baseline="0" dirty="0"/>
              <a:t> er Anne!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baseline="0" dirty="0"/>
              <a:t>Case relatert til utviklingshemmede.</a:t>
            </a:r>
            <a:endParaRPr lang="nb-NO" altLang="nb-NO" sz="1100" b="0" dirty="0"/>
          </a:p>
          <a:p>
            <a:endParaRPr lang="nb-NO" dirty="0"/>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15</a:t>
            </a:fld>
            <a:endParaRPr lang="nb-NO" altLang="nb-NO">
              <a:solidFill>
                <a:prstClr val="black"/>
              </a:solidFill>
            </a:endParaRPr>
          </a:p>
        </p:txBody>
      </p:sp>
    </p:spTree>
    <p:extLst>
      <p:ext uri="{BB962C8B-B14F-4D97-AF65-F5344CB8AC3E}">
        <p14:creationId xmlns:p14="http://schemas.microsoft.com/office/powerpoint/2010/main" val="123092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i="0" dirty="0"/>
              <a:t>Til instruktører:</a:t>
            </a:r>
          </a:p>
          <a:p>
            <a:r>
              <a:rPr lang="nb-NO" altLang="nb-NO" sz="1100" i="1" dirty="0"/>
              <a:t>Snakk deg igjennom siden</a:t>
            </a:r>
          </a:p>
          <a:p>
            <a:endParaRPr lang="nb-NO" altLang="nb-NO" b="1"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16</a:t>
            </a:fld>
            <a:endParaRPr lang="nb-NO" altLang="nb-NO">
              <a:solidFill>
                <a:prstClr val="black"/>
              </a:solidFill>
            </a:endParaRPr>
          </a:p>
        </p:txBody>
      </p:sp>
    </p:spTree>
    <p:extLst>
      <p:ext uri="{BB962C8B-B14F-4D97-AF65-F5344CB8AC3E}">
        <p14:creationId xmlns:p14="http://schemas.microsoft.com/office/powerpoint/2010/main" val="358652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Ja riktig, vi bør gjennomføre en ABCDE observasjon av Anne.</a:t>
            </a:r>
            <a:r>
              <a:rPr lang="nb-NO" altLang="nb-NO" sz="1100" b="1" i="1" dirty="0"/>
              <a:t> </a:t>
            </a:r>
            <a:r>
              <a:rPr lang="nb-NO" altLang="nb-NO" sz="1100" dirty="0"/>
              <a:t>Observasjoner og målinger viser:</a:t>
            </a:r>
            <a:endParaRPr lang="nb-NO" altLang="nb-NO" sz="1100" i="1" dirty="0"/>
          </a:p>
          <a:p>
            <a:r>
              <a:rPr lang="nb-NO" altLang="nb-NO" sz="1100" b="1" dirty="0"/>
              <a:t>A:</a:t>
            </a:r>
            <a:r>
              <a:rPr lang="nb-NO" altLang="nb-NO" sz="1100" dirty="0"/>
              <a:t> Frie luftveier</a:t>
            </a:r>
          </a:p>
          <a:p>
            <a:r>
              <a:rPr lang="nb-NO" altLang="nb-NO" sz="1100" b="1" dirty="0"/>
              <a:t>B:</a:t>
            </a:r>
            <a:r>
              <a:rPr lang="nb-NO" altLang="nb-NO" sz="1100" dirty="0"/>
              <a:t> Hun har en respirasjonsfrekvens på 26/min., rask og uanstrengt. I normal tilstand er den 14. Oksygenmetningen hennes viser 93 %, normalt/habituelt er den 98 %. </a:t>
            </a:r>
          </a:p>
          <a:p>
            <a:r>
              <a:rPr lang="nb-NO" altLang="nb-NO" sz="1100" b="1" dirty="0"/>
              <a:t>C:</a:t>
            </a:r>
            <a:r>
              <a:rPr lang="nb-NO" altLang="nb-NO" sz="1100" dirty="0"/>
              <a:t> Blodtrykket til Anne er 95/45, normalt er det 120/80. Pulsen er 130 (normal puls 80). Hun er også klam og blek i huden, samt kald perifert. </a:t>
            </a:r>
          </a:p>
          <a:p>
            <a:r>
              <a:rPr lang="nb-NO" altLang="nb-NO" sz="1100" b="1" dirty="0"/>
              <a:t>D:</a:t>
            </a:r>
            <a:r>
              <a:rPr lang="nb-NO" altLang="nb-NO" sz="1100" dirty="0"/>
              <a:t> Anne er normalt klar og orientert, og kan svare adekvat på spørsmål. I dag </a:t>
            </a:r>
            <a:r>
              <a:rPr lang="nb-NO" sz="1100" dirty="0"/>
              <a:t>får ikke personalet adekvat kontakt med Anne. Hun er urolig og kaver og svarer ikke på tiltale. </a:t>
            </a:r>
            <a:r>
              <a:rPr lang="nb-NO" altLang="nb-NO" sz="1100" dirty="0"/>
              <a:t>Det gjøres ingen funn som tyder på hjerneslag og hennes blodsukker er som normalt. </a:t>
            </a:r>
          </a:p>
          <a:p>
            <a:r>
              <a:rPr lang="nb-NO" altLang="nb-NO" sz="1100" b="1" dirty="0"/>
              <a:t>E:</a:t>
            </a:r>
            <a:r>
              <a:rPr lang="nb-NO" altLang="nb-NO" sz="1100" dirty="0"/>
              <a:t> Temperaturen er 38,5. </a:t>
            </a:r>
          </a:p>
          <a:p>
            <a:endParaRPr lang="nb-NO" altLang="nb-NO" sz="1100" dirty="0"/>
          </a:p>
          <a:p>
            <a:pPr defTabSz="917617">
              <a:defRPr/>
            </a:pPr>
            <a:r>
              <a:rPr lang="nb-NO" altLang="nb-NO" sz="1100" dirty="0"/>
              <a:t>Vi ser her at Anne har store avvik fra det som er hennes normale/habituelle somatiske tilstand. Anne trenger raskt legehjelp. I hennes tilfelle bør vi ringe 113. Hvorfor kommer vi tilbake til etter hvert. Men pasientcasen om Anne viser viktigheten av å gjøre en helhetlig og systematisk ABCDE observasjon ved endringer i helsetilstanden. </a:t>
            </a:r>
          </a:p>
          <a:p>
            <a:endParaRPr lang="nb-NO" altLang="nb-NO" sz="1100" dirty="0"/>
          </a:p>
          <a:p>
            <a:r>
              <a:rPr lang="nb-NO" altLang="nb-NO" sz="1100" b="1" dirty="0"/>
              <a:t>Til instruktører: </a:t>
            </a:r>
            <a:r>
              <a:rPr lang="nb-NO" altLang="nb-NO" sz="1100" i="1" dirty="0"/>
              <a:t>Hvis undervisningens målgruppe bruker risikovurderingsverktøyet NEWS2 kan det være fint å oppgi Annes NEWS2</a:t>
            </a:r>
            <a:r>
              <a:rPr lang="nb-NO" altLang="nb-NO" sz="1100" i="1" baseline="0" dirty="0"/>
              <a:t> </a:t>
            </a:r>
            <a:r>
              <a:rPr lang="nb-NO" altLang="nb-NO" sz="1100" i="1" dirty="0"/>
              <a:t>skår; den er i dette tilfellet </a:t>
            </a:r>
            <a:r>
              <a:rPr lang="nb-NO" altLang="nb-NO" sz="1100" i="0" dirty="0">
                <a:solidFill>
                  <a:srgbClr val="FF0000"/>
                </a:solidFill>
              </a:rPr>
              <a:t> </a:t>
            </a:r>
            <a:r>
              <a:rPr lang="nb-NO" altLang="nb-NO" sz="1100" i="0" dirty="0">
                <a:solidFill>
                  <a:schemeClr val="tx1"/>
                </a:solidFill>
              </a:rPr>
              <a:t>på 13!</a:t>
            </a:r>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17</a:t>
            </a:fld>
            <a:endParaRPr lang="nb-NO" altLang="nb-NO">
              <a:solidFill>
                <a:prstClr val="black"/>
              </a:solidFill>
            </a:endParaRPr>
          </a:p>
        </p:txBody>
      </p:sp>
    </p:spTree>
    <p:extLst>
      <p:ext uri="{BB962C8B-B14F-4D97-AF65-F5344CB8AC3E}">
        <p14:creationId xmlns:p14="http://schemas.microsoft.com/office/powerpoint/2010/main" val="3409549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t>Til instruktører:</a:t>
            </a:r>
          </a:p>
          <a:p>
            <a:r>
              <a:rPr lang="nb-NO" sz="1100" i="1" dirty="0"/>
              <a:t>Viktig kunnskap om personer med utviklingshemming, snakk deg gjennom siden.</a:t>
            </a:r>
            <a:r>
              <a:rPr lang="nb-NO" sz="1100" dirty="0"/>
              <a:t> </a:t>
            </a:r>
          </a:p>
          <a:p>
            <a:endParaRPr lang="nb-NO" sz="1100" dirty="0"/>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18</a:t>
            </a:fld>
            <a:endParaRPr lang="nb-NO" altLang="nb-NO">
              <a:solidFill>
                <a:prstClr val="black"/>
              </a:solidFill>
            </a:endParaRPr>
          </a:p>
        </p:txBody>
      </p:sp>
    </p:spTree>
    <p:extLst>
      <p:ext uri="{BB962C8B-B14F-4D97-AF65-F5344CB8AC3E}">
        <p14:creationId xmlns:p14="http://schemas.microsoft.com/office/powerpoint/2010/main" val="1097795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Dette</a:t>
            </a:r>
            <a:r>
              <a:rPr lang="nb-NO" altLang="nb-NO" sz="1100" b="1" baseline="0" dirty="0"/>
              <a:t> er Tim Roger!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baseline="0" dirty="0"/>
              <a:t>Case relatert til rus og psykisk helse.</a:t>
            </a:r>
            <a:endParaRPr lang="nb-NO" altLang="nb-NO" sz="1100" b="0" dirty="0"/>
          </a:p>
          <a:p>
            <a:endParaRPr lang="nb-NO" dirty="0"/>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19</a:t>
            </a:fld>
            <a:endParaRPr lang="nb-NO" altLang="nb-NO">
              <a:solidFill>
                <a:prstClr val="black"/>
              </a:solidFill>
            </a:endParaRPr>
          </a:p>
        </p:txBody>
      </p:sp>
    </p:spTree>
    <p:extLst>
      <p:ext uri="{BB962C8B-B14F-4D97-AF65-F5344CB8AC3E}">
        <p14:creationId xmlns:p14="http://schemas.microsoft.com/office/powerpoint/2010/main" val="91752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Til instruktører:</a:t>
            </a:r>
          </a:p>
          <a:p>
            <a:r>
              <a:rPr lang="nb-NO" sz="1100" b="1" dirty="0"/>
              <a:t>I forberedelse til all undervisning anbefales det å benytte den didaktiske relasjonsmodellen;</a:t>
            </a:r>
          </a:p>
          <a:p>
            <a:pPr marL="0" indent="0" defTabSz="917617">
              <a:buFont typeface="Arial" panose="020B0604020202020204" pitchFamily="34" charset="0"/>
              <a:buNone/>
              <a:defRPr/>
            </a:pPr>
            <a:endParaRPr lang="nb-NO" sz="1100" dirty="0"/>
          </a:p>
          <a:p>
            <a:pPr marL="114702" indent="-172053" defTabSz="917617">
              <a:buFont typeface="Arial" panose="020B0604020202020204" pitchFamily="34" charset="0"/>
              <a:buChar char="•"/>
              <a:defRPr/>
            </a:pPr>
            <a:r>
              <a:rPr lang="nb-NO" sz="1100" b="1" dirty="0"/>
              <a:t>Mål/hensikt</a:t>
            </a:r>
            <a:r>
              <a:rPr lang="nb-NO" sz="1100" dirty="0"/>
              <a:t> – Hva er målet med undervisningen, husk tilpass læringsmål </a:t>
            </a:r>
            <a:r>
              <a:rPr lang="nb-NO" sz="1100" dirty="0" err="1"/>
              <a:t>ift</a:t>
            </a:r>
            <a:r>
              <a:rPr lang="nb-NO" sz="1100" dirty="0"/>
              <a:t> den aktuelle målgruppe du skal undervise</a:t>
            </a:r>
            <a:endParaRPr lang="nb-NO" sz="1100" dirty="0">
              <a:cs typeface="Calibri"/>
            </a:endParaRPr>
          </a:p>
          <a:p>
            <a:pPr marL="114702" indent="-172053" defTabSz="917617">
              <a:buFont typeface="Arial" panose="020B0604020202020204" pitchFamily="34" charset="0"/>
              <a:buChar char="•"/>
              <a:defRPr/>
            </a:pPr>
            <a:r>
              <a:rPr lang="nb-NO" sz="1100" b="1" dirty="0"/>
              <a:t>Innhold/målgruppe</a:t>
            </a:r>
            <a:r>
              <a:rPr lang="nb-NO" sz="1100" dirty="0"/>
              <a:t> – hva skal det undervises i og til hvem? Trenger læringsmaterialet tilpassing (tilpasse nivå, språk/medisinske ord og uttrykk etc.)?</a:t>
            </a:r>
            <a:endParaRPr lang="nb-NO" sz="1100" dirty="0">
              <a:cs typeface="Calibri"/>
            </a:endParaRPr>
          </a:p>
          <a:p>
            <a:pPr marL="114702" indent="-172053" defTabSz="917617">
              <a:buFont typeface="Arial" panose="020B0604020202020204" pitchFamily="34" charset="0"/>
              <a:buChar char="•"/>
              <a:defRPr/>
            </a:pPr>
            <a:r>
              <a:rPr lang="nb-NO" sz="1100" b="1" dirty="0"/>
              <a:t>Arbeidsmetoder</a:t>
            </a:r>
            <a:r>
              <a:rPr lang="nb-NO" sz="1100" dirty="0"/>
              <a:t> – Hvordan oppnå læringsmålet? Selvstudie/egen forberedelse? Gruppe-/klasseromsundervisning vs. en-til-en? Ferdighets- eller casetrening? Skal deltagerne gjennomføre individuell egenvurdering underveis? Husk kopier opp skjema «egenvurdering» som er nedlastbart på </a:t>
            </a:r>
            <a:r>
              <a:rPr lang="nb-NO" sz="1100" dirty="0">
                <a:hlinkClick r:id="rId3"/>
              </a:rPr>
              <a:t>https://www.utviklingssenter.no/klinisk-observasjonskompetanse-i-kommunehelsetjenesten/trinn-1-grunnleggende-ferdigheter</a:t>
            </a:r>
            <a:r>
              <a:rPr lang="nb-NO" sz="1100" dirty="0"/>
              <a:t>,</a:t>
            </a:r>
            <a:r>
              <a:rPr lang="nb-NO" sz="1100" baseline="0" dirty="0"/>
              <a:t> og d</a:t>
            </a:r>
            <a:r>
              <a:rPr lang="nb-NO" sz="1100" dirty="0"/>
              <a:t>el det ut før oppstart av undervisning</a:t>
            </a:r>
            <a:endParaRPr lang="nb-NO" sz="1100" dirty="0">
              <a:cs typeface="Calibri"/>
            </a:endParaRP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Rammefaktorer</a:t>
            </a:r>
            <a:r>
              <a:rPr lang="nb-NO" sz="1100" dirty="0"/>
              <a:t> – Hvor og når? Tid til disposisjon? Antall deltakere? Hvilke fasiliteter trenger du? Medisinsk teknisk utstyr? Antall instruktører?</a:t>
            </a: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Deltagerforutsetninger</a:t>
            </a:r>
            <a:r>
              <a:rPr lang="nb-NO" sz="1100" dirty="0"/>
              <a:t> – Hvem er deltagerne? Kompetanse- og erfaringsbakgrunn? Gruppesammensetning? Hvordan skal de forberede seg?</a:t>
            </a:r>
            <a:endParaRPr lang="nb-NO" sz="1100" dirty="0">
              <a:cs typeface="Calibri"/>
            </a:endParaRPr>
          </a:p>
          <a:p>
            <a:pPr marL="114702" indent="-172053" defTabSz="917617">
              <a:buFont typeface="Arial" panose="020B0604020202020204" pitchFamily="34" charset="0"/>
              <a:buChar char="•"/>
              <a:defRPr/>
            </a:pPr>
            <a:r>
              <a:rPr lang="nb-NO" sz="1100" b="1" dirty="0"/>
              <a:t>Evaluering</a:t>
            </a:r>
            <a:r>
              <a:rPr lang="nb-NO" sz="1100" dirty="0"/>
              <a:t> – Sørg for tilbakemeldinger og egenrefleksjon; hva fungerte bra/mindre bra? Bør opplæringen foregå på en annen måte neste gang? </a:t>
            </a:r>
            <a:endParaRPr lang="nb-NO" sz="1100" dirty="0">
              <a:cs typeface="Calibri"/>
            </a:endParaRPr>
          </a:p>
          <a:p>
            <a:pPr marL="573511" lvl="1" indent="-172053" defTabSz="917617">
              <a:defRPr/>
            </a:pP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2</a:t>
            </a:fld>
            <a:endParaRPr lang="nb-NO" altLang="nb-NO">
              <a:solidFill>
                <a:prstClr val="black"/>
              </a:solidFill>
            </a:endParaRPr>
          </a:p>
        </p:txBody>
      </p:sp>
    </p:spTree>
    <p:extLst>
      <p:ext uri="{BB962C8B-B14F-4D97-AF65-F5344CB8AC3E}">
        <p14:creationId xmlns:p14="http://schemas.microsoft.com/office/powerpoint/2010/main" val="1686516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i="0" dirty="0"/>
              <a:t>Til instruktører:</a:t>
            </a:r>
          </a:p>
          <a:p>
            <a:r>
              <a:rPr lang="nb-NO" altLang="nb-NO" sz="1100" i="1" dirty="0"/>
              <a:t>Snakk deg igjennom siden</a:t>
            </a:r>
          </a:p>
          <a:p>
            <a:endParaRPr lang="nb-NO" altLang="nb-NO" b="1"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20</a:t>
            </a:fld>
            <a:endParaRPr lang="nb-NO" altLang="nb-NO">
              <a:solidFill>
                <a:prstClr val="black"/>
              </a:solidFill>
            </a:endParaRPr>
          </a:p>
        </p:txBody>
      </p:sp>
    </p:spTree>
    <p:extLst>
      <p:ext uri="{BB962C8B-B14F-4D97-AF65-F5344CB8AC3E}">
        <p14:creationId xmlns:p14="http://schemas.microsoft.com/office/powerpoint/2010/main" val="302664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Ja riktig, vi bør gjennomføre en ABCDE observasjon av Tim Roger.</a:t>
            </a:r>
            <a:r>
              <a:rPr lang="nb-NO" altLang="nb-NO" sz="1100" b="1" i="1" dirty="0"/>
              <a:t> </a:t>
            </a:r>
            <a:r>
              <a:rPr lang="nb-NO" altLang="nb-NO" sz="1100" dirty="0"/>
              <a:t>Observasjoner og målinger viser:</a:t>
            </a:r>
            <a:endParaRPr lang="nb-NO" altLang="nb-NO" sz="1100" i="1" dirty="0"/>
          </a:p>
          <a:p>
            <a:r>
              <a:rPr lang="nb-NO" altLang="nb-NO" sz="1100" b="1" dirty="0"/>
              <a:t>A:</a:t>
            </a:r>
            <a:r>
              <a:rPr lang="nb-NO" altLang="nb-NO" sz="1100" dirty="0"/>
              <a:t> Frie luftveier</a:t>
            </a:r>
          </a:p>
          <a:p>
            <a:r>
              <a:rPr lang="nb-NO" altLang="nb-NO" sz="1100" b="1" dirty="0"/>
              <a:t>B:</a:t>
            </a:r>
            <a:r>
              <a:rPr lang="nb-NO" altLang="nb-NO" sz="1100" dirty="0"/>
              <a:t> Han har en respirasjonsfrekvens på 34/min. rask og overfladisk. I normal tilstand er den 16. Oksygenmetningen viser </a:t>
            </a:r>
            <a:r>
              <a:rPr lang="nb-NO" altLang="nb-NO" sz="1100" dirty="0" smtClean="0"/>
              <a:t>98%, </a:t>
            </a:r>
            <a:r>
              <a:rPr lang="nb-NO" altLang="nb-NO" sz="1100" dirty="0"/>
              <a:t>normalt/habituelt er den 98 %. </a:t>
            </a:r>
          </a:p>
          <a:p>
            <a:r>
              <a:rPr lang="nb-NO" altLang="nb-NO" sz="1100" b="1" dirty="0"/>
              <a:t>C:</a:t>
            </a:r>
            <a:r>
              <a:rPr lang="nb-NO" altLang="nb-NO" sz="1100" dirty="0"/>
              <a:t> Blodtrykket til Roger er 135/65, normalt er det 130/80. Pulsen er </a:t>
            </a:r>
            <a:r>
              <a:rPr lang="nb-NO" altLang="nb-NO" sz="1100" dirty="0" smtClean="0"/>
              <a:t>112 </a:t>
            </a:r>
            <a:r>
              <a:rPr lang="nb-NO" altLang="nb-NO" sz="1100" dirty="0"/>
              <a:t>(normal puls 80). Han er også klam og blek i huden. </a:t>
            </a:r>
          </a:p>
          <a:p>
            <a:r>
              <a:rPr lang="nb-NO" altLang="nb-NO" sz="1100" b="1" dirty="0"/>
              <a:t>D:</a:t>
            </a:r>
            <a:r>
              <a:rPr lang="nb-NO" altLang="nb-NO" sz="1100" dirty="0"/>
              <a:t> Roger fremstår adekvat, men er irritabel. Blodsukkeret er 7,2.  </a:t>
            </a:r>
          </a:p>
          <a:p>
            <a:r>
              <a:rPr lang="nb-NO" altLang="nb-NO" sz="1100" b="1" dirty="0"/>
              <a:t>E:</a:t>
            </a:r>
            <a:r>
              <a:rPr lang="nb-NO" altLang="nb-NO" sz="1100" dirty="0"/>
              <a:t> Han er rød, hoven og varm ved innstikksted venstre side hals/carotis. Temperaturen er 39,2.</a:t>
            </a:r>
          </a:p>
          <a:p>
            <a:endParaRPr lang="nb-NO" altLang="nb-NO" sz="1100" dirty="0"/>
          </a:p>
          <a:p>
            <a:pPr defTabSz="917617">
              <a:defRPr/>
            </a:pPr>
            <a:r>
              <a:rPr lang="nb-NO" altLang="nb-NO" sz="1100" dirty="0"/>
              <a:t>Vi ser her at Tim Roger har store avvik fra det som er hans normale/habituelle somatiske tilstand. </a:t>
            </a:r>
            <a:r>
              <a:rPr lang="nb-NO" altLang="nb-NO" sz="1100" dirty="0" smtClean="0"/>
              <a:t>At BT er normalt/noe høyere enn habituelt, kan tyde på kompensasjonsmekanismer. Tim </a:t>
            </a:r>
            <a:r>
              <a:rPr lang="nb-NO" altLang="nb-NO" sz="1100" dirty="0"/>
              <a:t>Roger trenger rask legehjelp. I hans tilfelle bør vi ringe 113. Hvorfor kommer vi tilbake til etter hvert. Men pasientcasen </a:t>
            </a:r>
            <a:r>
              <a:rPr lang="nb-NO" altLang="nb-NO" sz="1100" dirty="0" smtClean="0"/>
              <a:t>viser </a:t>
            </a:r>
            <a:r>
              <a:rPr lang="nb-NO" altLang="nb-NO" sz="1100" dirty="0"/>
              <a:t>viktigheten av å gjøre en helhetlig og systematisk ABCDE observasjon ved endringer i helsetilstanden. </a:t>
            </a:r>
          </a:p>
          <a:p>
            <a:endParaRPr lang="nb-NO" altLang="nb-NO" sz="1100" dirty="0"/>
          </a:p>
          <a:p>
            <a:r>
              <a:rPr lang="nb-NO" altLang="nb-NO" sz="1100" b="1" dirty="0"/>
              <a:t>Til instruktører: </a:t>
            </a:r>
            <a:r>
              <a:rPr lang="nb-NO" altLang="nb-NO" sz="1100" i="1" dirty="0"/>
              <a:t>Hvis undervisningens målgruppe bruker risikovurderingsverktøyet NEWS2 kan det være fint å oppgi Tim Rogers NEWS2</a:t>
            </a:r>
            <a:r>
              <a:rPr lang="nb-NO" altLang="nb-NO" sz="1100" i="1" baseline="0" dirty="0"/>
              <a:t> </a:t>
            </a:r>
            <a:r>
              <a:rPr lang="nb-NO" altLang="nb-NO" sz="1100" i="1" dirty="0"/>
              <a:t>skår; den er i dette tilfellet </a:t>
            </a:r>
            <a:r>
              <a:rPr lang="nb-NO" altLang="nb-NO" sz="1100" i="0" dirty="0">
                <a:solidFill>
                  <a:srgbClr val="FF0000"/>
                </a:solidFill>
              </a:rPr>
              <a:t> </a:t>
            </a:r>
            <a:r>
              <a:rPr lang="nb-NO" altLang="nb-NO" sz="1100" i="0" dirty="0" smtClean="0">
                <a:solidFill>
                  <a:srgbClr val="FF0000"/>
                </a:solidFill>
              </a:rPr>
              <a:t>7</a:t>
            </a:r>
            <a:r>
              <a:rPr lang="nb-NO" altLang="nb-NO" sz="1100" i="0" dirty="0" smtClean="0">
                <a:solidFill>
                  <a:schemeClr val="tx1"/>
                </a:solidFill>
              </a:rPr>
              <a:t>! </a:t>
            </a:r>
            <a:endParaRPr lang="nb-NO" altLang="nb-NO" sz="1100" i="0" dirty="0">
              <a:solidFill>
                <a:schemeClr val="tx1"/>
              </a:solidFill>
            </a:endParaRPr>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21</a:t>
            </a:fld>
            <a:endParaRPr lang="nb-NO" altLang="nb-NO">
              <a:solidFill>
                <a:prstClr val="black"/>
              </a:solidFill>
            </a:endParaRPr>
          </a:p>
        </p:txBody>
      </p:sp>
    </p:spTree>
    <p:extLst>
      <p:ext uri="{BB962C8B-B14F-4D97-AF65-F5344CB8AC3E}">
        <p14:creationId xmlns:p14="http://schemas.microsoft.com/office/powerpoint/2010/main" val="3220570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0" dirty="0"/>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Viktig kunnskap om personer med rus eller psykisk lidelse, snakk deg gjennom siden.</a:t>
            </a:r>
          </a:p>
          <a:p>
            <a:endParaRPr lang="nb-NO" sz="1100" dirty="0"/>
          </a:p>
          <a:p>
            <a:r>
              <a:rPr lang="nb-NO" sz="1100" i="1" dirty="0"/>
              <a:t>Husk: Personer med rusproblemer kan ha dårlige erfaringer med helsevesenet. Ved enkelte helseinstitusjoner kan det være krav om å være rusfri for å få hjelp eller innleggelse. Dette kan bidra til at de ikke er villige til å ta imot hjelp når de blir akutt syke. Hos denne gruppen bør en derfor være ekstra oppmerksom på tilnærmingen i pasientundersøkelsen. Klinisk blikk og systematisk observasjon uten bruk av utstyr er en hensiktsmessig tilnærming i en kartleggingsfase.</a:t>
            </a:r>
          </a:p>
          <a:p>
            <a:endParaRPr lang="nb-NO" sz="1100" i="1" dirty="0"/>
          </a:p>
          <a:p>
            <a:r>
              <a:rPr lang="nb-NO" sz="1100" i="1" dirty="0"/>
              <a:t>Det er viktig å huske at rusrelaterte problemer kan oppstå i alle aldre og grupper, også hos personer med utviklingshemming.</a:t>
            </a:r>
          </a:p>
          <a:p>
            <a:endParaRPr lang="nb-NO" i="1" dirty="0"/>
          </a:p>
        </p:txBody>
      </p:sp>
      <p:sp>
        <p:nvSpPr>
          <p:cNvPr id="4" name="Plassholder for lysbildenummer 3"/>
          <p:cNvSpPr>
            <a:spLocks noGrp="1"/>
          </p:cNvSpPr>
          <p:nvPr>
            <p:ph type="sldNum" sz="quarter" idx="5"/>
          </p:nvPr>
        </p:nvSpPr>
        <p:spPr/>
        <p:txBody>
          <a:bodyPr/>
          <a:lstStyle/>
          <a:p>
            <a:fld id="{E08AA6CC-4B99-481C-BB47-C5F3AB778CFA}" type="slidenum">
              <a:rPr lang="nb-NO" altLang="nb-NO" smtClean="0"/>
              <a:pPr/>
              <a:t>22</a:t>
            </a:fld>
            <a:endParaRPr lang="nb-NO" altLang="nb-NO"/>
          </a:p>
        </p:txBody>
      </p:sp>
    </p:spTree>
    <p:extLst>
      <p:ext uri="{BB962C8B-B14F-4D97-AF65-F5344CB8AC3E}">
        <p14:creationId xmlns:p14="http://schemas.microsoft.com/office/powerpoint/2010/main" val="2285824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nb-NO" sz="1100" b="1" dirty="0"/>
              <a:t>Her ser dere ABCDE skjema</a:t>
            </a:r>
            <a:r>
              <a:rPr lang="nb-NO" sz="1100" b="1" baseline="0" dirty="0"/>
              <a:t> </a:t>
            </a:r>
            <a:r>
              <a:rPr lang="nb-NO" sz="1100" b="1" dirty="0"/>
              <a:t>tilpasset</a:t>
            </a:r>
            <a:r>
              <a:rPr lang="nb-NO" sz="1100" b="1" baseline="0" dirty="0"/>
              <a:t> kommunale forhold</a:t>
            </a:r>
            <a:r>
              <a:rPr lang="nb-NO" sz="1100" b="1" dirty="0"/>
              <a:t>.</a:t>
            </a:r>
            <a:r>
              <a:rPr lang="nb-NO" sz="1100" dirty="0"/>
              <a:t> </a:t>
            </a:r>
          </a:p>
          <a:p>
            <a:pPr rtl="0" fontAlgn="base"/>
            <a:endParaRPr lang="nb-NO" sz="1100" dirty="0"/>
          </a:p>
          <a:p>
            <a:pPr rtl="0" fontAlgn="base"/>
            <a:r>
              <a:rPr lang="nb-NO" sz="1100" dirty="0"/>
              <a:t>Vi skal gå systematisk gjennom skjemaet for å få erfaring med</a:t>
            </a:r>
            <a:r>
              <a:rPr lang="nb-NO" sz="1100" baseline="0" dirty="0"/>
              <a:t> å </a:t>
            </a:r>
            <a:r>
              <a:rPr lang="nb-NO" sz="1100" dirty="0"/>
              <a:t>følge ABCDE-prinsippet. </a:t>
            </a:r>
          </a:p>
          <a:p>
            <a:pPr rtl="0" fontAlgn="base"/>
            <a:endParaRPr lang="nb-NO" sz="1100" dirty="0"/>
          </a:p>
          <a:p>
            <a:pPr rtl="0" fontAlgn="base"/>
            <a:r>
              <a:rPr lang="nb-NO" sz="1100" b="1" i="0" dirty="0"/>
              <a:t>Til instruktører: </a:t>
            </a:r>
          </a:p>
          <a:p>
            <a:pPr rtl="0" fontAlgn="base"/>
            <a:r>
              <a:rPr lang="nb-NO" sz="1100" i="1" dirty="0"/>
              <a:t>Gå igjennom oppbygging av skjema. Vis kolonner og symboler.</a:t>
            </a:r>
          </a:p>
          <a:p>
            <a:pPr rtl="0" fontAlgn="base"/>
            <a:endParaRPr lang="nb-NO" sz="1100" dirty="0"/>
          </a:p>
          <a:p>
            <a:pPr rtl="0" fontAlgn="base"/>
            <a:r>
              <a:rPr lang="nb-NO" sz="1100" dirty="0"/>
              <a:t> </a:t>
            </a:r>
            <a:r>
              <a:rPr lang="en-US" sz="1100" dirty="0"/>
              <a:t>​</a:t>
            </a:r>
          </a:p>
          <a:p>
            <a:pPr rtl="0" fontAlgn="base"/>
            <a:r>
              <a:rPr lang="nb-NO" sz="1100" dirty="0"/>
              <a:t>​</a:t>
            </a:r>
            <a:endParaRPr lang="nb-NO" sz="1100" dirty="0">
              <a:cs typeface="Calibri"/>
            </a:endParaRPr>
          </a:p>
          <a:p>
            <a:pPr rtl="0" eaLnBrk="1" fontAlgn="base" hangingPunct="1">
              <a:spcBef>
                <a:spcPct val="0"/>
              </a:spcBef>
            </a:pPr>
            <a:endParaRPr lang="nb-NO" altLang="nb-NO" dirty="0"/>
          </a:p>
        </p:txBody>
      </p:sp>
      <p:sp>
        <p:nvSpPr>
          <p:cNvPr id="2253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61002772-E000-48AC-AC50-A034557ADD21}" type="slidenum">
              <a:rPr lang="nb-NO" altLang="nb-NO"/>
              <a:pPr/>
              <a:t>23</a:t>
            </a:fld>
            <a:endParaRPr lang="nb-NO" alt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nb-NO" sz="1100" b="1" dirty="0"/>
              <a:t>Det første vi skal se på er A –</a:t>
            </a:r>
            <a:r>
              <a:rPr lang="nb-NO" sz="1100" b="1" baseline="0" dirty="0"/>
              <a:t> </a:t>
            </a:r>
            <a:r>
              <a:rPr lang="nb-NO" sz="1100" b="1" dirty="0"/>
              <a:t>Airways, eller luftveier.  </a:t>
            </a:r>
            <a:endParaRPr lang="nb-NO" sz="1100" b="1" i="1" dirty="0"/>
          </a:p>
          <a:p>
            <a:pPr defTabSz="917617" eaLnBrk="1" hangingPunct="1">
              <a:spcBef>
                <a:spcPct val="0"/>
              </a:spcBef>
              <a:defRPr/>
            </a:pPr>
            <a:endParaRPr lang="nb-NO" sz="1100" i="1" dirty="0"/>
          </a:p>
          <a:p>
            <a:pPr defTabSz="917617" eaLnBrk="1" hangingPunct="1">
              <a:spcBef>
                <a:spcPct val="0"/>
              </a:spcBef>
              <a:defRPr/>
            </a:pPr>
            <a:r>
              <a:rPr lang="nb-NO" sz="1100" b="1" i="0" dirty="0"/>
              <a:t>Til instruktører:</a:t>
            </a:r>
          </a:p>
          <a:p>
            <a:pPr defTabSz="917617" eaLnBrk="1" hangingPunct="1">
              <a:spcBef>
                <a:spcPct val="0"/>
              </a:spcBef>
              <a:defRPr/>
            </a:pPr>
            <a:r>
              <a:rPr lang="nb-NO" sz="1100" i="1" dirty="0"/>
              <a:t>Trykk for neste side for gjennomgang av observasjons- og tiltakspunkter på A​</a:t>
            </a:r>
            <a:endParaRPr lang="nb-NO" altLang="nb-NO" sz="1100" i="1" dirty="0"/>
          </a:p>
          <a:p>
            <a:pPr eaLnBrk="1" hangingPunct="1">
              <a:spcBef>
                <a:spcPct val="0"/>
              </a:spcBef>
            </a:pPr>
            <a:r>
              <a:rPr lang="nb-NO" dirty="0"/>
              <a:t> </a:t>
            </a:r>
            <a:endParaRPr lang="nb-NO" altLang="nb-NO" dirty="0"/>
          </a:p>
          <a:p>
            <a:pPr marL="0" indent="0" eaLnBrk="1" hangingPunct="1">
              <a:spcBef>
                <a:spcPct val="0"/>
              </a:spcBef>
              <a:buFontTx/>
              <a:buNone/>
            </a:pPr>
            <a:endParaRPr lang="nb-NO" altLang="nb-NO" dirty="0"/>
          </a:p>
        </p:txBody>
      </p:sp>
      <p:sp>
        <p:nvSpPr>
          <p:cNvPr id="26628"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48431641-9AFE-40E9-9D90-429C9270DDBA}" type="slidenum">
              <a:rPr lang="nb-NO" altLang="nb-NO">
                <a:solidFill>
                  <a:prstClr val="black"/>
                </a:solidFill>
              </a:rPr>
              <a:pPr/>
              <a:t>24</a:t>
            </a:fld>
            <a:endParaRPr lang="nb-NO" altLang="nb-NO">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100" b="1" u="none" dirty="0"/>
              <a:t>Under observasjon av A - luftveier bør en sjekke:</a:t>
            </a:r>
            <a:r>
              <a:rPr lang="en-US" sz="1100" b="1" dirty="0"/>
              <a:t>​</a:t>
            </a:r>
          </a:p>
          <a:p>
            <a:pPr marL="171450" indent="-171450" rtl="0" fontAlgn="base">
              <a:buFont typeface="Arial" panose="020B0604020202020204" pitchFamily="34" charset="0"/>
              <a:buChar char="•"/>
            </a:pPr>
            <a:r>
              <a:rPr lang="nb-NO" sz="1100" dirty="0"/>
              <a:t>Snakker pasienten ubesværet? Hvis ja, kan du gå ut i fra at luftveiene er ok og du kan gå videre til B.</a:t>
            </a:r>
          </a:p>
          <a:p>
            <a:pPr marL="0" indent="0" rtl="0" fontAlgn="base">
              <a:buFont typeface="Arial" panose="020B0604020202020204" pitchFamily="34" charset="0"/>
              <a:buNone/>
            </a:pPr>
            <a:r>
              <a:rPr lang="nb-NO" sz="1100" dirty="0"/>
              <a:t>Hvis nei:</a:t>
            </a:r>
          </a:p>
          <a:p>
            <a:pPr marL="171450" indent="-171450" rtl="0" fontAlgn="base">
              <a:buFont typeface="Arial" panose="020B0604020202020204" pitchFamily="34" charset="0"/>
              <a:buChar char="•"/>
            </a:pPr>
            <a:r>
              <a:rPr lang="nb-NO" sz="1100" dirty="0"/>
              <a:t>Kan du kjenne luftstrøm? Tips her er å kjenne/føle med  kinn eller hånd foran pasientens munn/nese</a:t>
            </a:r>
            <a:r>
              <a:rPr lang="en-US" sz="1100" dirty="0"/>
              <a:t>​.</a:t>
            </a:r>
            <a:endParaRPr lang="en-US" sz="1100" dirty="0">
              <a:cs typeface="Calibri"/>
            </a:endParaRPr>
          </a:p>
          <a:p>
            <a:pPr marL="171450" indent="-171450" rtl="0" fontAlgn="base">
              <a:buFont typeface="Arial" panose="020B0604020202020204" pitchFamily="34" charset="0"/>
              <a:buChar char="•"/>
            </a:pPr>
            <a:r>
              <a:rPr lang="nb-NO" sz="1100" dirty="0"/>
              <a:t>Hører du lyder fra luftveiene? Heshet/snorkelyder/hveselyder er lyder</a:t>
            </a:r>
            <a:r>
              <a:rPr lang="nb-NO" sz="1100" baseline="0" dirty="0"/>
              <a:t> som </a:t>
            </a:r>
            <a:r>
              <a:rPr lang="nb-NO" sz="1100" dirty="0"/>
              <a:t>kan indikere trange luftveier</a:t>
            </a:r>
            <a:r>
              <a:rPr lang="en-US" sz="1100" dirty="0"/>
              <a:t>​ eller </a:t>
            </a:r>
            <a:r>
              <a:rPr lang="en-US" sz="1100" dirty="0" err="1"/>
              <a:t>noe</a:t>
            </a:r>
            <a:r>
              <a:rPr lang="en-US" sz="1100" dirty="0"/>
              <a:t> som blokkerer luftveiene.</a:t>
            </a:r>
            <a:endParaRPr lang="en-US" sz="1100" dirty="0">
              <a:cs typeface="Calibri"/>
            </a:endParaRPr>
          </a:p>
          <a:p>
            <a:pPr marL="171450" indent="-171450" rtl="0" fontAlgn="base">
              <a:buFont typeface="Arial" panose="020B0604020202020204" pitchFamily="34" charset="0"/>
              <a:buChar char="•"/>
            </a:pPr>
            <a:r>
              <a:rPr lang="nb-NO" sz="1100" dirty="0"/>
              <a:t>​Se inn i pasientens munn; er det noe som blokkerer luftveien?</a:t>
            </a:r>
          </a:p>
          <a:p>
            <a:pPr rtl="0" fontAlgn="base"/>
            <a:endParaRPr lang="nb-NO" sz="1100" dirty="0">
              <a:cs typeface="Calibri"/>
            </a:endParaRPr>
          </a:p>
          <a:p>
            <a:pPr rtl="0" fontAlgn="base"/>
            <a:r>
              <a:rPr lang="nb-NO" sz="1100" dirty="0"/>
              <a:t>Handlingsberedskap for å opprette frie luftveier er hakeløft/kjevetak, sideleie og å fjerne fremmedlegeme. Dette skal vi videre gå igjennom ved å se korte filmer, og deretter øve på ferdighetene to og to. </a:t>
            </a:r>
            <a:r>
              <a:rPr lang="en-US" sz="1100" dirty="0"/>
              <a:t>​</a:t>
            </a:r>
            <a:endParaRPr lang="en-US" sz="1100" dirty="0">
              <a:cs typeface="Calibri"/>
            </a:endParaRPr>
          </a:p>
          <a:p>
            <a:pPr rtl="0" fontAlgn="base"/>
            <a:endParaRPr lang="en-US" sz="1100" dirty="0"/>
          </a:p>
          <a:p>
            <a:pPr rtl="0" fontAlgn="base"/>
            <a:r>
              <a:rPr lang="en-US" sz="1100" b="1" dirty="0" err="1"/>
              <a:t>Til</a:t>
            </a:r>
            <a:r>
              <a:rPr lang="en-US" sz="1100" b="1" dirty="0"/>
              <a:t> </a:t>
            </a:r>
            <a:r>
              <a:rPr lang="en-US" sz="1100" b="1" dirty="0" err="1"/>
              <a:t>instruktører</a:t>
            </a:r>
            <a:r>
              <a:rPr lang="en-US" sz="11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mn-lt"/>
                <a:ea typeface="+mn-ea"/>
                <a:cs typeface="+mn-cs"/>
              </a:rPr>
              <a:t>Er det aktuelt for målgruppen å bruke sug for å kunne fjerne slim/blod, så vurder om dere skal legge til gjennomgang av dette. Følg da lokal prosedyre og sørg for opplæring i bruk av sug som er på arbeidsplassen. NB. Det skal evt. kun suges forsiktig i munnhulen. </a:t>
            </a:r>
            <a:endParaRPr kumimoji="0" lang="nb-NO" altLang="nb-NO" sz="1100" b="0" i="0" u="none" strike="noStrike" kern="1200" cap="none" spc="0" normalizeH="0" baseline="0" noProof="0" dirty="0">
              <a:ln>
                <a:noFill/>
              </a:ln>
              <a:solidFill>
                <a:prstClr val="black"/>
              </a:solidFill>
              <a:effectLst/>
              <a:uLnTx/>
              <a:uFillTx/>
              <a:latin typeface="+mn-lt"/>
              <a:ea typeface="+mn-ea"/>
              <a:cs typeface="+mn-cs"/>
            </a:endParaRPr>
          </a:p>
          <a:p>
            <a:endParaRPr lang="nb-NO" sz="1100" i="1"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25</a:t>
            </a:fld>
            <a:endParaRPr lang="nb-NO" altLang="nb-NO"/>
          </a:p>
        </p:txBody>
      </p:sp>
    </p:spTree>
    <p:extLst>
      <p:ext uri="{BB962C8B-B14F-4D97-AF65-F5344CB8AC3E}">
        <p14:creationId xmlns:p14="http://schemas.microsoft.com/office/powerpoint/2010/main" val="673098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 xmlns:a16="http://schemas.microsoft.com/office/drawing/2014/main" id="{8D310173-2B9E-4D20-8B4C-BFD1B72A633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b-NO" sz="1100" b="1" i="0" dirty="0"/>
              <a:t>Til instruktører:</a:t>
            </a:r>
          </a:p>
          <a:p>
            <a:pPr>
              <a:defRPr/>
            </a:pPr>
            <a:r>
              <a:rPr lang="nb-NO" sz="1100" i="1" dirty="0"/>
              <a:t>Snakk deg gjennom siden, trykk på bildet for å se film</a:t>
            </a:r>
          </a:p>
          <a:p>
            <a:pPr>
              <a:defRPr/>
            </a:pPr>
            <a:endParaRPr lang="nb-NO" sz="1100" i="1" dirty="0"/>
          </a:p>
          <a:p>
            <a:pPr>
              <a:defRPr/>
            </a:pPr>
            <a:r>
              <a:rPr lang="nb-NO" sz="1100" i="1" dirty="0"/>
              <a:t>OBS! Her må du teste på forhånd at filmene og lyd fungerer.</a:t>
            </a:r>
          </a:p>
          <a:p>
            <a:pPr>
              <a:defRPr/>
            </a:pPr>
            <a:endParaRPr lang="nb-NO" sz="1100" i="1" dirty="0"/>
          </a:p>
          <a:p>
            <a:pPr>
              <a:defRPr/>
            </a:pPr>
            <a:r>
              <a:rPr lang="nb-NO" sz="1100" i="1" dirty="0"/>
              <a:t>Se evt. teknisk veiledning</a:t>
            </a:r>
            <a:r>
              <a:rPr lang="nb-NO" sz="1100" i="1" baseline="0" dirty="0"/>
              <a:t> eller spør IT ansvarlig ved din arbeidsplass  om hva som skal </a:t>
            </a:r>
            <a:r>
              <a:rPr lang="nb-NO" sz="1100" i="1" dirty="0"/>
              <a:t>til for å få dette til å fungere.</a:t>
            </a:r>
          </a:p>
          <a:p>
            <a:pPr>
              <a:defRPr/>
            </a:pPr>
            <a:endParaRPr lang="nb-NO" sz="1100" b="1" i="1" dirty="0"/>
          </a:p>
          <a:p>
            <a:pPr>
              <a:defRPr/>
            </a:pPr>
            <a:r>
              <a:rPr lang="nb-NO" sz="1100" b="1" i="1" dirty="0"/>
              <a:t>NB. Når filmene har spilt ferdig,</a:t>
            </a:r>
            <a:r>
              <a:rPr lang="nb-NO" sz="1100" b="1" i="1" baseline="0" dirty="0"/>
              <a:t> kan du minimere eller lukke nettleservinduet for å komme tilbake til presentasjonen.</a:t>
            </a:r>
            <a:endParaRPr lang="nb-NO" sz="1100" b="1" i="1" dirty="0"/>
          </a:p>
          <a:p>
            <a:pPr>
              <a:defRPr/>
            </a:pPr>
            <a:endParaRPr lang="nb-NO" b="1" dirty="0"/>
          </a:p>
          <a:p>
            <a:pPr>
              <a:defRPr/>
            </a:pPr>
            <a:endParaRPr lang="nb-NO" dirty="0"/>
          </a:p>
          <a:p>
            <a:pPr eaLnBrk="1" hangingPunct="1">
              <a:spcBef>
                <a:spcPct val="0"/>
              </a:spcBef>
              <a:defRPr/>
            </a:pPr>
            <a:endParaRPr lang="nb-NO" altLang="nb-NO" dirty="0"/>
          </a:p>
        </p:txBody>
      </p:sp>
      <p:sp>
        <p:nvSpPr>
          <p:cNvPr id="3072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7DCA581-9655-40DE-A592-C0E396D422EF}" type="slidenum">
              <a:rPr lang="nb-NO" altLang="nb-NO">
                <a:solidFill>
                  <a:srgbClr val="000000"/>
                </a:solidFill>
              </a:rPr>
              <a:pPr/>
              <a:t>26</a:t>
            </a:fld>
            <a:endParaRPr lang="nb-NO" altLang="nb-NO">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nb-NO" sz="1100" b="1" dirty="0"/>
              <a:t>Nå skal vi trene litt praktisk to og to/små grupper. Før vi begynner; finn deres egne kjevevinkler og skap underbitt på deg selv </a:t>
            </a:r>
            <a:r>
              <a:rPr lang="nb-NO" sz="1100" b="1" i="1" dirty="0"/>
              <a:t>(Demonstrer først og se om de får til dette)</a:t>
            </a:r>
            <a:r>
              <a:rPr lang="en-US" sz="1100" b="1" i="1" dirty="0"/>
              <a:t>​</a:t>
            </a:r>
          </a:p>
          <a:p>
            <a:pPr rtl="0" fontAlgn="base"/>
            <a:endParaRPr lang="nb-NO" sz="1100" b="1" dirty="0"/>
          </a:p>
          <a:p>
            <a:pPr rtl="0" fontAlgn="base"/>
            <a:r>
              <a:rPr lang="nb-NO" sz="1100" b="1" dirty="0"/>
              <a:t>Ferdighet</a:t>
            </a:r>
            <a:r>
              <a:rPr lang="nb-NO" sz="1100" b="1" baseline="0" dirty="0"/>
              <a:t> h</a:t>
            </a:r>
            <a:r>
              <a:rPr lang="nb-NO" sz="1100" b="1" dirty="0"/>
              <a:t>akeløft og kjevetak</a:t>
            </a:r>
            <a:r>
              <a:rPr lang="en-US" sz="1100" b="1" dirty="0"/>
              <a:t>​: </a:t>
            </a:r>
            <a:r>
              <a:rPr lang="nb-NO" sz="1100" dirty="0"/>
              <a:t>Målet er å åpne luftveiene på en bevisstløs person, inspisere munnhulen og/eller etablere frie luftveier. </a:t>
            </a:r>
            <a:r>
              <a:rPr lang="en-US" sz="1100" dirty="0"/>
              <a:t>​</a:t>
            </a:r>
          </a:p>
          <a:p>
            <a:pPr rtl="0" fontAlgn="base"/>
            <a:r>
              <a:rPr lang="nb-NO" sz="1100" b="1" dirty="0"/>
              <a:t>Utstyr</a:t>
            </a:r>
            <a:r>
              <a:rPr lang="nb-NO" sz="1100" dirty="0"/>
              <a:t>:</a:t>
            </a:r>
            <a:r>
              <a:rPr lang="en-US" sz="1100" dirty="0"/>
              <a:t>​ </a:t>
            </a:r>
            <a:r>
              <a:rPr lang="nb-NO" sz="1100" dirty="0"/>
              <a:t>Eget håndgrep. </a:t>
            </a:r>
            <a:r>
              <a:rPr lang="en-US" sz="1100" dirty="0"/>
              <a:t>​</a:t>
            </a:r>
          </a:p>
          <a:p>
            <a:pPr rtl="0" fontAlgn="base"/>
            <a:r>
              <a:rPr lang="nb-NO" sz="1100" b="1" dirty="0"/>
              <a:t>Gjennomføring hakeløft:</a:t>
            </a:r>
            <a:r>
              <a:rPr lang="nb-NO" sz="1100" dirty="0"/>
              <a:t>​ Bøy hodet varsomt bakover med den ene hånden samtidig som haken løftes frem ved hjelp av to fingre under hakespissen. Det kan også lages en «krok» av pekefinger og tommel som drar haken opp. Sjekk munnen for synlig fremmedlegeme eller hevelse. Rens ut oppkast, blod eller fremmedlegemer fra munnen med fingre, et stykke tøy eller sug. Ikke fjern gebiss som er godt festet.</a:t>
            </a:r>
            <a:r>
              <a:rPr lang="en-US" sz="1100" dirty="0"/>
              <a:t>​ </a:t>
            </a:r>
            <a:r>
              <a:rPr lang="nb-NO" sz="1100" dirty="0"/>
              <a:t>Et alt. til hakeløft er kjevetak. Dette er nødvendig ved dyp bevisstløshet, og er et bedre grep om du må holde over tid. </a:t>
            </a:r>
            <a:r>
              <a:rPr lang="en-US" sz="1100" dirty="0"/>
              <a:t>​</a:t>
            </a:r>
          </a:p>
          <a:p>
            <a:pPr rtl="0" fontAlgn="base"/>
            <a:r>
              <a:rPr lang="nb-NO" sz="1100" dirty="0"/>
              <a:t>​</a:t>
            </a:r>
            <a:r>
              <a:rPr lang="nb-NO" sz="1100" b="1" dirty="0"/>
              <a:t>Gjennomføring kjevetak:</a:t>
            </a:r>
            <a:r>
              <a:rPr lang="nb-NO" sz="1100" dirty="0"/>
              <a:t>​ Finn kjevevinklene bak ved øreflippene. </a:t>
            </a:r>
            <a:r>
              <a:rPr lang="en-US" sz="1100" dirty="0"/>
              <a:t>​</a:t>
            </a:r>
            <a:r>
              <a:rPr lang="nb-NO" sz="1100" dirty="0"/>
              <a:t>Skyv kjeven fremover og skap et underbitt. Tungen som er festet til kjevebenet løftes nå opp og luft kan passere fritt til lungene. </a:t>
            </a:r>
            <a:r>
              <a:rPr lang="en-US" sz="1100" dirty="0"/>
              <a:t>​</a:t>
            </a:r>
            <a:r>
              <a:rPr lang="nb-NO" sz="1100" dirty="0"/>
              <a:t>Sjekk munnen for synlige fremmedlegeme. Rens ut oppkast, blod eller fremmedlegemer fra munnen med fingrene, med et stykke tøy eller sug. Ikke fjern gebiss som er godt festet.</a:t>
            </a:r>
            <a:r>
              <a:rPr lang="en-US" sz="1100" dirty="0"/>
              <a:t>​</a:t>
            </a:r>
          </a:p>
          <a:p>
            <a:pPr rtl="0" fontAlgn="base"/>
            <a:r>
              <a:rPr lang="nb-NO" sz="1100" dirty="0">
                <a:solidFill>
                  <a:schemeClr val="tx1"/>
                </a:solidFill>
              </a:rPr>
              <a:t>​</a:t>
            </a:r>
            <a:r>
              <a:rPr lang="nb-NO" sz="1100" b="1" dirty="0">
                <a:solidFill>
                  <a:schemeClr val="tx1"/>
                </a:solidFill>
              </a:rPr>
              <a:t>Til instruktører: </a:t>
            </a:r>
            <a:r>
              <a:rPr lang="nb-NO" sz="1100" b="0" i="1" dirty="0">
                <a:solidFill>
                  <a:schemeClr val="tx1"/>
                </a:solidFill>
              </a:rPr>
              <a:t>Det er viktig at dere kan uføre ferdighetene godt selv, for å kunne veilede videre. </a:t>
            </a:r>
            <a:r>
              <a:rPr lang="nb-NO" sz="1100" b="0" i="1" u="sng" dirty="0">
                <a:solidFill>
                  <a:schemeClr val="tx1"/>
                </a:solidFill>
              </a:rPr>
              <a:t>Dette gjelder alle ferdighetene</a:t>
            </a:r>
            <a:r>
              <a:rPr lang="nb-NO" sz="1100" b="0" i="1" dirty="0">
                <a:solidFill>
                  <a:schemeClr val="tx1"/>
                </a:solidFill>
              </a:rPr>
              <a:t>. Er dere usikre; søk i prosedyrer, litteratur, se filmer eller </a:t>
            </a:r>
            <a:r>
              <a:rPr lang="nb-NO" sz="1100" b="0" i="1" baseline="0" dirty="0">
                <a:solidFill>
                  <a:schemeClr val="tx1"/>
                </a:solidFill>
              </a:rPr>
              <a:t>spør kollegaer og andre fagressurser. </a:t>
            </a:r>
            <a:endParaRPr lang="nb-NO" sz="1100" b="0" i="1" dirty="0">
              <a:solidFill>
                <a:schemeClr val="tx1"/>
              </a:solidFill>
            </a:endParaRP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8BA72B6E-FB46-4DE2-95CE-E7189C2A04C8}" type="slidenum">
              <a:rPr lang="nb-NO" altLang="nb-NO">
                <a:solidFill>
                  <a:srgbClr val="000000"/>
                </a:solidFill>
              </a:rPr>
              <a:pPr/>
              <a:t>27</a:t>
            </a:fld>
            <a:endParaRPr lang="nb-NO" altLang="nb-NO">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 xmlns:a16="http://schemas.microsoft.com/office/drawing/2014/main" id="{8D310173-2B9E-4D20-8B4C-BFD1B72A633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spcBef>
                <a:spcPts val="1204"/>
              </a:spcBef>
              <a:spcAft>
                <a:spcPts val="0"/>
              </a:spcAft>
            </a:pPr>
            <a:r>
              <a:rPr lang="nb-NO" sz="1100" b="1" dirty="0">
                <a:ea typeface="Yu Mincho"/>
                <a:cs typeface="Times New Roman"/>
              </a:rPr>
              <a:t>Personer med påvirket eller svekket bevissthet, med fare for å ikke klare å opprettholde frie luftveier selv, skal legges i sideleie.</a:t>
            </a:r>
            <a:endParaRPr lang="nb-NO" sz="1100" b="1" dirty="0">
              <a:ea typeface="Calibri"/>
              <a:cs typeface="Times New Roman"/>
            </a:endParaRPr>
          </a:p>
          <a:p>
            <a:pPr>
              <a:lnSpc>
                <a:spcPct val="150000"/>
              </a:lnSpc>
              <a:spcAft>
                <a:spcPts val="0"/>
              </a:spcAft>
            </a:pPr>
            <a:endParaRPr lang="nb-NO" sz="1100" dirty="0">
              <a:ea typeface="Calibri"/>
              <a:cs typeface="Times New Roman"/>
            </a:endParaRPr>
          </a:p>
          <a:p>
            <a:pPr>
              <a:lnSpc>
                <a:spcPct val="150000"/>
              </a:lnSpc>
              <a:spcAft>
                <a:spcPts val="0"/>
              </a:spcAft>
            </a:pPr>
            <a:r>
              <a:rPr lang="nb-NO" sz="1100" dirty="0">
                <a:ea typeface="Calibri"/>
                <a:cs typeface="Times New Roman"/>
              </a:rPr>
              <a:t>Hos en bevissthetspåvirket person som ligger på ryggen, risikerer man at tungen faller bakover og blokkerer passasjen av luft. I sideleie vil tungen i stedet falle sidelengs, slik at luft lettere kan passere forbi. </a:t>
            </a:r>
          </a:p>
          <a:p>
            <a:pPr>
              <a:lnSpc>
                <a:spcPct val="150000"/>
              </a:lnSpc>
              <a:spcAft>
                <a:spcPts val="0"/>
              </a:spcAft>
            </a:pPr>
            <a:endParaRPr lang="nb-NO" sz="1100" dirty="0">
              <a:ea typeface="Calibri"/>
              <a:cs typeface="Times New Roman"/>
            </a:endParaRPr>
          </a:p>
          <a:p>
            <a:pPr>
              <a:lnSpc>
                <a:spcPct val="150000"/>
              </a:lnSpc>
              <a:spcAft>
                <a:spcPts val="0"/>
              </a:spcAft>
            </a:pPr>
            <a:r>
              <a:rPr lang="nb-NO" sz="1100" dirty="0">
                <a:ea typeface="Calibri"/>
                <a:cs typeface="Times New Roman"/>
              </a:rPr>
              <a:t>Hvis personen brekker seg, vil sideleie bidra til at oppkast renner ut av munnen, fremfor at det legger seg foran inngangen til luftrøret eller siger ned i lungene. </a:t>
            </a:r>
          </a:p>
          <a:p>
            <a:pPr>
              <a:defRPr/>
            </a:pPr>
            <a:endParaRPr lang="nb-NO" sz="1100" dirty="0"/>
          </a:p>
          <a:p>
            <a:pPr>
              <a:defRPr/>
            </a:pPr>
            <a:r>
              <a:rPr lang="nb-NO" sz="1100" dirty="0"/>
              <a:t>Målet med sideleie er å holde luftveiene på en bevisstløs person åpen.  </a:t>
            </a:r>
          </a:p>
          <a:p>
            <a:pPr>
              <a:defRPr/>
            </a:pPr>
            <a:endParaRPr lang="nb-NO" sz="1100" dirty="0"/>
          </a:p>
          <a:p>
            <a:pPr>
              <a:defRPr/>
            </a:pPr>
            <a:r>
              <a:rPr lang="nb-NO" sz="1100" i="1" dirty="0"/>
              <a:t>Trykk på bildet for å se film</a:t>
            </a:r>
            <a:r>
              <a:rPr lang="nb-NO" dirty="0"/>
              <a:t>​</a:t>
            </a:r>
          </a:p>
          <a:p>
            <a:pPr eaLnBrk="1" hangingPunct="1">
              <a:spcBef>
                <a:spcPct val="0"/>
              </a:spcBef>
              <a:defRPr/>
            </a:pPr>
            <a:endParaRPr lang="nb-NO" altLang="nb-NO" dirty="0"/>
          </a:p>
        </p:txBody>
      </p:sp>
      <p:sp>
        <p:nvSpPr>
          <p:cNvPr id="3072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7DCA581-9655-40DE-A592-C0E396D422EF}" type="slidenum">
              <a:rPr lang="nb-NO" altLang="nb-NO">
                <a:solidFill>
                  <a:srgbClr val="000000"/>
                </a:solidFill>
              </a:rPr>
              <a:pPr/>
              <a:t>28</a:t>
            </a:fld>
            <a:endParaRPr lang="nb-NO" altLang="nb-NO">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Da</a:t>
            </a:r>
            <a:r>
              <a:rPr lang="nb-NO" altLang="nb-NO" sz="1100" b="1" baseline="0" dirty="0"/>
              <a:t> fortsetter vi med å </a:t>
            </a:r>
            <a:r>
              <a:rPr lang="nb-NO" altLang="nb-NO" sz="1100" b="1" dirty="0"/>
              <a:t>trene to og to/små grupper.</a:t>
            </a:r>
          </a:p>
          <a:p>
            <a:endParaRPr lang="nb-NO" altLang="nb-NO" sz="1100" dirty="0"/>
          </a:p>
          <a:p>
            <a:r>
              <a:rPr lang="nb-NO" sz="1100" b="1" dirty="0">
                <a:solidFill>
                  <a:prstClr val="black"/>
                </a:solidFill>
              </a:rPr>
              <a:t>Ferdighet: Sideleie</a:t>
            </a:r>
          </a:p>
          <a:p>
            <a:pPr defTabSz="917617">
              <a:defRPr/>
            </a:pPr>
            <a:r>
              <a:rPr lang="nb-NO" sz="1100" dirty="0">
                <a:solidFill>
                  <a:prstClr val="black"/>
                </a:solidFill>
              </a:rPr>
              <a:t>Målet er som nevnt å etablere/opprettholde eller sikre frie luftveier på en bevisstløs person. </a:t>
            </a:r>
          </a:p>
          <a:p>
            <a:pPr defTabSz="917617">
              <a:defRPr/>
            </a:pPr>
            <a:endParaRPr lang="nb-NO" sz="1100" b="1" dirty="0">
              <a:solidFill>
                <a:prstClr val="black"/>
              </a:solidFill>
            </a:endParaRPr>
          </a:p>
          <a:p>
            <a:pPr defTabSz="917617">
              <a:defRPr/>
            </a:pPr>
            <a:r>
              <a:rPr lang="nb-NO" sz="1100" b="1" dirty="0">
                <a:solidFill>
                  <a:prstClr val="black"/>
                </a:solidFill>
              </a:rPr>
              <a:t>Utstyr</a:t>
            </a:r>
            <a:r>
              <a:rPr lang="nb-NO" sz="1100" dirty="0">
                <a:solidFill>
                  <a:prstClr val="black"/>
                </a:solidFill>
              </a:rPr>
              <a:t>: Eget håndgrep. </a:t>
            </a:r>
          </a:p>
          <a:p>
            <a:pPr defTabSz="917617">
              <a:defRPr/>
            </a:pPr>
            <a:r>
              <a:rPr lang="nb-NO" sz="1100" b="1" dirty="0">
                <a:solidFill>
                  <a:prstClr val="black"/>
                </a:solidFill>
              </a:rPr>
              <a:t>Gjennomføring:</a:t>
            </a:r>
          </a:p>
          <a:p>
            <a:r>
              <a:rPr lang="nb-NO" sz="1100" dirty="0"/>
              <a:t>1.Utfør hakeløft/kjevetak for å etablere fri luftvei. Sjekk munnen for fremmedlegeme og om personen puster. Er det normal pust i minimum 60 sekunder kan hun/han legges i sideleie.</a:t>
            </a:r>
          </a:p>
          <a:p>
            <a:r>
              <a:rPr lang="nb-NO" sz="1100" dirty="0"/>
              <a:t>2.Ta armen som er på din side og legg den rett ut. Den andre armen legges opp mot motsatte kinn.</a:t>
            </a:r>
          </a:p>
          <a:p>
            <a:r>
              <a:rPr lang="nb-NO" sz="1100" dirty="0"/>
              <a:t>3. Ta tak rundt skulderen på armen som ligger opp mot kinnet og under kneet/ta tak i buksen på samme side. Trekk personen mot deg.</a:t>
            </a:r>
          </a:p>
          <a:p>
            <a:r>
              <a:rPr lang="nb-NO" sz="1100" dirty="0"/>
              <a:t>4. Bruk din egen kropp som støtte mens du justerer stillingen ved behov.</a:t>
            </a:r>
          </a:p>
          <a:p>
            <a:r>
              <a:rPr lang="nb-NO" sz="1100" dirty="0"/>
              <a:t>5. Løft haken opp og bøy hodet lett bakover. Dette sikrer fortsatt frie luftveier og gjør at blod, sekret etc. kan renne ut av munnen og ikke bak i svelget/ned i lungene.</a:t>
            </a:r>
          </a:p>
          <a:p>
            <a:r>
              <a:rPr lang="nb-NO" sz="1100" dirty="0"/>
              <a:t>6. En person som er bevisstløs skal ikke forlates. Husk å varsle/ringe etter hjelp.</a:t>
            </a:r>
          </a:p>
          <a:p>
            <a:pPr defTabSz="917617">
              <a:defRPr/>
            </a:pPr>
            <a:endParaRPr lang="nb-NO" dirty="0">
              <a:solidFill>
                <a:prstClr val="black"/>
              </a:solidFill>
            </a:endParaRPr>
          </a:p>
          <a:p>
            <a:endParaRPr lang="nb-NO" altLang="nb-NO" dirty="0"/>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8BA72B6E-FB46-4DE2-95CE-E7189C2A04C8}" type="slidenum">
              <a:rPr lang="nb-NO" altLang="nb-NO">
                <a:solidFill>
                  <a:srgbClr val="000000"/>
                </a:solidFill>
              </a:rPr>
              <a:pPr/>
              <a:t>29</a:t>
            </a:fld>
            <a:endParaRPr lang="nb-NO" altLang="nb-NO">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Til instruktører:</a:t>
            </a:r>
          </a:p>
          <a:p>
            <a:endParaRPr lang="nb-NO" sz="1100" dirty="0"/>
          </a:p>
          <a:p>
            <a:r>
              <a:rPr lang="nb-NO" sz="1100" dirty="0"/>
              <a:t>Før undervisningen starter er det viktig å sjekke at;</a:t>
            </a:r>
          </a:p>
          <a:p>
            <a:pPr marL="171450" indent="-171450">
              <a:buFont typeface="Arial" panose="020B0604020202020204" pitchFamily="34" charset="0"/>
              <a:buChar char="•"/>
            </a:pPr>
            <a:endParaRPr lang="nb-NO" sz="1100" dirty="0"/>
          </a:p>
          <a:p>
            <a:pPr marL="171450" indent="-171450">
              <a:buFont typeface="Arial" panose="020B0604020202020204" pitchFamily="34" charset="0"/>
              <a:buChar char="•"/>
            </a:pPr>
            <a:r>
              <a:rPr lang="nb-NO" sz="1100" baseline="0" dirty="0"/>
              <a:t>PC-en du presenterer fra er</a:t>
            </a:r>
            <a:r>
              <a:rPr lang="nb-NO" sz="1100" dirty="0"/>
              <a:t> koblet til internett for å kunne spille av filmene.</a:t>
            </a:r>
          </a:p>
          <a:p>
            <a:pPr marL="171450" indent="-171450">
              <a:buFont typeface="Arial" panose="020B0604020202020204" pitchFamily="34" charset="0"/>
              <a:buChar char="•"/>
            </a:pPr>
            <a:endParaRPr lang="nb-NO" sz="1100" baseline="0" dirty="0"/>
          </a:p>
          <a:p>
            <a:pPr marL="171450" indent="-171450">
              <a:buFont typeface="Arial" panose="020B0604020202020204" pitchFamily="34" charset="0"/>
              <a:buChar char="•"/>
            </a:pPr>
            <a:r>
              <a:rPr lang="nb-NO" sz="1100" dirty="0"/>
              <a:t>Sjekk at filmavspilling</a:t>
            </a:r>
            <a:r>
              <a:rPr lang="nb-NO" sz="1100" baseline="0" dirty="0"/>
              <a:t> fungerer</a:t>
            </a:r>
            <a:r>
              <a:rPr lang="nb-NO" sz="1100" dirty="0"/>
              <a:t> og at du har god lyd. God lyd krever ofte eksterne høyttalere. </a:t>
            </a:r>
          </a:p>
          <a:p>
            <a:endParaRPr lang="nb-NO" sz="1100" dirty="0"/>
          </a:p>
          <a:p>
            <a:r>
              <a:rPr lang="nb-NO" sz="1100" dirty="0"/>
              <a:t>Se ellers egen </a:t>
            </a:r>
            <a:r>
              <a:rPr lang="nb-NO" sz="1100" i="1" dirty="0"/>
              <a:t>teknisk veiledning </a:t>
            </a:r>
            <a:r>
              <a:rPr lang="nb-NO" sz="1100" dirty="0"/>
              <a:t>som følger PowerPoint på </a:t>
            </a:r>
            <a:r>
              <a:rPr kumimoji="0" lang="nb-NO" sz="1100" b="0" i="0" u="none" strike="noStrike" kern="1200" cap="none" spc="0" normalizeH="0" baseline="0" noProof="0" dirty="0">
                <a:ln>
                  <a:noFill/>
                </a:ln>
                <a:solidFill>
                  <a:prstClr val="black"/>
                </a:solidFill>
                <a:effectLst/>
                <a:uLnTx/>
                <a:uFillTx/>
                <a:latin typeface="+mn-lt"/>
                <a:ea typeface="+mn-ea"/>
                <a:cs typeface="+mn-cs"/>
                <a:hlinkClick r:id="rId3"/>
              </a:rPr>
              <a:t>www.utviklingssenter.no/klinisk-observasjonskompetanse-i-kommunehelsetjenesten/trinn-1-grunnleggende-ferdigheter</a:t>
            </a:r>
            <a:r>
              <a:rPr kumimoji="0" lang="nb-NO" sz="1100" b="0" i="0" u="none" strike="noStrike" kern="1200" cap="none" spc="0" normalizeH="0" baseline="0" noProof="0" dirty="0">
                <a:ln>
                  <a:noFill/>
                </a:ln>
                <a:solidFill>
                  <a:prstClr val="black"/>
                </a:solidFill>
                <a:effectLst/>
                <a:uLnTx/>
                <a:uFillTx/>
                <a:latin typeface="+mn-lt"/>
                <a:ea typeface="+mn-ea"/>
                <a:cs typeface="+mn-cs"/>
              </a:rPr>
              <a:t>.</a:t>
            </a:r>
          </a:p>
          <a:p>
            <a:endParaRPr kumimoji="0" lang="nb-NO" sz="1100" b="0" i="0" u="none" strike="noStrike" kern="1200" cap="none" spc="0" normalizeH="0" baseline="0" noProof="0" dirty="0">
              <a:ln>
                <a:noFill/>
              </a:ln>
              <a:solidFill>
                <a:prstClr val="black"/>
              </a:solidFill>
              <a:effectLst/>
              <a:uLnTx/>
              <a:uFillTx/>
              <a:latin typeface="+mn-lt"/>
              <a:ea typeface="+mn-ea"/>
              <a:cs typeface="+mn-cs"/>
            </a:endParaRPr>
          </a:p>
          <a:p>
            <a:r>
              <a:rPr kumimoji="0" lang="nb-NO" sz="1100" b="0" i="0" u="none" strike="noStrike" kern="1200" cap="none" spc="0" normalizeH="0" baseline="0" noProof="0" dirty="0">
                <a:ln>
                  <a:noFill/>
                </a:ln>
                <a:solidFill>
                  <a:prstClr val="black"/>
                </a:solidFill>
                <a:effectLst/>
                <a:uLnTx/>
                <a:uFillTx/>
                <a:latin typeface="+mn-lt"/>
                <a:ea typeface="+mn-ea"/>
                <a:cs typeface="+mn-cs"/>
              </a:rPr>
              <a:t>Få eventuelt hjelp av it-ansvarlig på ditt arbeidssted.</a:t>
            </a:r>
            <a:endParaRPr lang="nb-NO" sz="1100" dirty="0"/>
          </a:p>
        </p:txBody>
      </p:sp>
      <p:sp>
        <p:nvSpPr>
          <p:cNvPr id="4" name="Plassholder for lysbildenummer 3"/>
          <p:cNvSpPr>
            <a:spLocks noGrp="1"/>
          </p:cNvSpPr>
          <p:nvPr>
            <p:ph type="sldNum" sz="quarter" idx="5"/>
          </p:nvPr>
        </p:nvSpPr>
        <p:spPr/>
        <p:txBody>
          <a:bodyPr/>
          <a:lstStyle/>
          <a:p>
            <a:pPr defTabSz="458809">
              <a:defRPr/>
            </a:pPr>
            <a:fld id="{E08AA6CC-4B99-481C-BB47-C5F3AB778CFA}" type="slidenum">
              <a:rPr lang="nb-NO" altLang="nb-NO">
                <a:solidFill>
                  <a:prstClr val="black"/>
                </a:solidFill>
              </a:rPr>
              <a:pPr defTabSz="458809">
                <a:defRPr/>
              </a:pPr>
              <a:t>3</a:t>
            </a:fld>
            <a:endParaRPr lang="nb-NO" altLang="nb-NO">
              <a:solidFill>
                <a:prstClr val="black"/>
              </a:solidFill>
            </a:endParaRPr>
          </a:p>
        </p:txBody>
      </p:sp>
    </p:spTree>
    <p:extLst>
      <p:ext uri="{BB962C8B-B14F-4D97-AF65-F5344CB8AC3E}">
        <p14:creationId xmlns:p14="http://schemas.microsoft.com/office/powerpoint/2010/main" val="3325345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 xmlns:a16="http://schemas.microsoft.com/office/drawing/2014/main" id="{8D310173-2B9E-4D20-8B4C-BFD1B72A633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lnSpc>
                <a:spcPct val="150000"/>
              </a:lnSpc>
              <a:spcAft>
                <a:spcPts val="0"/>
              </a:spcAft>
              <a:defRPr/>
            </a:pPr>
            <a:r>
              <a:rPr lang="nb-NO" sz="1100" b="1" dirty="0">
                <a:solidFill>
                  <a:prstClr val="black"/>
                </a:solidFill>
                <a:ea typeface="Calibri"/>
                <a:cs typeface="Times New Roman"/>
              </a:rPr>
              <a:t>Pustevansker som følge av et fremmedlegeme i luftveiene er en situasjon som kan utvikle seg raskt og bli dramatisk. </a:t>
            </a:r>
          </a:p>
          <a:p>
            <a:pPr defTabSz="917617">
              <a:lnSpc>
                <a:spcPct val="150000"/>
              </a:lnSpc>
              <a:spcAft>
                <a:spcPts val="0"/>
              </a:spcAft>
              <a:defRPr/>
            </a:pPr>
            <a:r>
              <a:rPr lang="nb-NO" sz="1100" dirty="0">
                <a:solidFill>
                  <a:prstClr val="black"/>
                </a:solidFill>
                <a:ea typeface="Calibri"/>
                <a:cs typeface="Times New Roman"/>
              </a:rPr>
              <a:t>Det er derfor viktig å vite hva man skal gjøre når en slik situasjon oppstår. </a:t>
            </a:r>
          </a:p>
          <a:p>
            <a:pPr defTabSz="917617">
              <a:lnSpc>
                <a:spcPct val="150000"/>
              </a:lnSpc>
              <a:spcAft>
                <a:spcPts val="0"/>
              </a:spcAft>
              <a:defRPr/>
            </a:pPr>
            <a:endParaRPr lang="nb-NO" sz="1100" dirty="0">
              <a:solidFill>
                <a:prstClr val="black"/>
              </a:solidFill>
              <a:ea typeface="Calibri"/>
              <a:cs typeface="Times New Roman"/>
            </a:endParaRPr>
          </a:p>
          <a:p>
            <a:pPr defTabSz="917617">
              <a:lnSpc>
                <a:spcPct val="150000"/>
              </a:lnSpc>
              <a:spcAft>
                <a:spcPts val="0"/>
              </a:spcAft>
              <a:defRPr/>
            </a:pPr>
            <a:r>
              <a:rPr lang="nb-NO" sz="1100" dirty="0">
                <a:solidFill>
                  <a:prstClr val="black"/>
                </a:solidFill>
                <a:ea typeface="Calibri"/>
                <a:cs typeface="Times New Roman"/>
              </a:rPr>
              <a:t>Hensikten med å fjerne fremmedlegeme er </a:t>
            </a:r>
            <a:r>
              <a:rPr lang="nb-NO" sz="1100" b="1" dirty="0">
                <a:solidFill>
                  <a:prstClr val="black"/>
                </a:solidFill>
                <a:ea typeface="Calibri"/>
                <a:cs typeface="Times New Roman"/>
              </a:rPr>
              <a:t>-&gt; </a:t>
            </a:r>
            <a:r>
              <a:rPr lang="nb-NO" sz="1100" b="1" i="1" dirty="0">
                <a:solidFill>
                  <a:prstClr val="black"/>
                </a:solidFill>
                <a:ea typeface="Calibri"/>
                <a:cs typeface="Times New Roman"/>
              </a:rPr>
              <a:t>snakk deg gjennom siden</a:t>
            </a:r>
            <a:r>
              <a:rPr lang="nb-NO" sz="1100" i="1" dirty="0">
                <a:solidFill>
                  <a:prstClr val="black"/>
                </a:solidFill>
                <a:ea typeface="Calibri"/>
                <a:cs typeface="Times New Roman"/>
              </a:rPr>
              <a:t>, trykk deretter på bildet for å se film.</a:t>
            </a:r>
            <a:r>
              <a:rPr lang="nb-NO" sz="1100" dirty="0">
                <a:solidFill>
                  <a:prstClr val="black"/>
                </a:solidFill>
                <a:ea typeface="Calibri"/>
                <a:cs typeface="Times New Roman"/>
              </a:rPr>
              <a:t> </a:t>
            </a:r>
          </a:p>
          <a:p>
            <a:pPr>
              <a:defRPr/>
            </a:pPr>
            <a:endParaRPr lang="nb-NO" dirty="0"/>
          </a:p>
        </p:txBody>
      </p:sp>
      <p:sp>
        <p:nvSpPr>
          <p:cNvPr id="3072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7DCA581-9655-40DE-A592-C0E396D422EF}" type="slidenum">
              <a:rPr lang="nb-NO" altLang="nb-NO">
                <a:solidFill>
                  <a:srgbClr val="000000"/>
                </a:solidFill>
              </a:rPr>
              <a:pPr/>
              <a:t>30</a:t>
            </a:fld>
            <a:endParaRPr lang="nb-NO" altLang="nb-NO">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Da skal vi trene på fjerning av fremmedlegeme.</a:t>
            </a:r>
          </a:p>
          <a:p>
            <a:pPr defTabSz="917617">
              <a:defRPr/>
            </a:pPr>
            <a:endParaRPr lang="nb-NO" sz="1100" b="1" dirty="0">
              <a:solidFill>
                <a:prstClr val="black"/>
              </a:solidFill>
            </a:endParaRPr>
          </a:p>
          <a:p>
            <a:pPr defTabSz="917617">
              <a:defRPr/>
            </a:pPr>
            <a:r>
              <a:rPr lang="nb-NO" sz="1100" b="1" dirty="0">
                <a:solidFill>
                  <a:prstClr val="black"/>
                </a:solidFill>
              </a:rPr>
              <a:t>Utstyr</a:t>
            </a:r>
            <a:r>
              <a:rPr lang="nb-NO" sz="1100" dirty="0">
                <a:solidFill>
                  <a:prstClr val="black"/>
                </a:solidFill>
              </a:rPr>
              <a:t>: Eget håndgrep  </a:t>
            </a:r>
          </a:p>
          <a:p>
            <a:pPr defTabSz="917617">
              <a:defRPr/>
            </a:pPr>
            <a:endParaRPr lang="nb-NO" sz="1100" b="1" dirty="0">
              <a:solidFill>
                <a:prstClr val="black"/>
              </a:solidFill>
            </a:endParaRPr>
          </a:p>
          <a:p>
            <a:pPr defTabSz="917617">
              <a:defRPr/>
            </a:pPr>
            <a:r>
              <a:rPr lang="nb-NO" sz="1100" b="1" dirty="0">
                <a:solidFill>
                  <a:prstClr val="black"/>
                </a:solidFill>
              </a:rPr>
              <a:t>Gjennomføring: </a:t>
            </a:r>
            <a:r>
              <a:rPr lang="nb-NO" sz="1100" dirty="0" err="1">
                <a:solidFill>
                  <a:prstClr val="black"/>
                </a:solidFill>
                <a:ea typeface="Calibri"/>
                <a:cs typeface="Times New Roman"/>
              </a:rPr>
              <a:t>Heimlichs</a:t>
            </a:r>
            <a:r>
              <a:rPr lang="nb-NO" sz="1100" dirty="0">
                <a:solidFill>
                  <a:prstClr val="black"/>
                </a:solidFill>
                <a:ea typeface="Calibri"/>
                <a:cs typeface="Times New Roman"/>
              </a:rPr>
              <a:t> manøver, eller </a:t>
            </a:r>
            <a:r>
              <a:rPr lang="nb-NO" sz="1100" dirty="0" err="1">
                <a:solidFill>
                  <a:prstClr val="black"/>
                </a:solidFill>
                <a:ea typeface="Calibri"/>
                <a:cs typeface="Times New Roman"/>
              </a:rPr>
              <a:t>bukstøt</a:t>
            </a:r>
            <a:r>
              <a:rPr lang="nb-NO" sz="1100" dirty="0">
                <a:solidFill>
                  <a:prstClr val="black"/>
                </a:solidFill>
                <a:ea typeface="Calibri"/>
                <a:cs typeface="Times New Roman"/>
              </a:rPr>
              <a:t>, er en kjent metode hvis noe har satt seg fast i halsen eller luftrøret og hindrer luftstrøm til lungene. Imidlertid er det flere steg i prosedyren enn </a:t>
            </a:r>
            <a:r>
              <a:rPr lang="nb-NO" sz="1100" dirty="0" err="1">
                <a:solidFill>
                  <a:prstClr val="black"/>
                </a:solidFill>
                <a:ea typeface="Calibri"/>
                <a:cs typeface="Times New Roman"/>
              </a:rPr>
              <a:t>bukstøt</a:t>
            </a:r>
            <a:r>
              <a:rPr lang="nb-NO" sz="1100" dirty="0">
                <a:solidFill>
                  <a:prstClr val="black"/>
                </a:solidFill>
                <a:ea typeface="Calibri"/>
                <a:cs typeface="Times New Roman"/>
              </a:rPr>
              <a:t> for å fjerne fremmedlegeme.</a:t>
            </a:r>
          </a:p>
          <a:p>
            <a:pPr defTabSz="917617">
              <a:lnSpc>
                <a:spcPct val="150000"/>
              </a:lnSpc>
              <a:spcAft>
                <a:spcPts val="0"/>
              </a:spcAft>
              <a:defRPr/>
            </a:pPr>
            <a:endParaRPr lang="nb-NO" sz="1100" dirty="0">
              <a:solidFill>
                <a:prstClr val="black"/>
              </a:solidFill>
              <a:ea typeface="Calibri"/>
              <a:cs typeface="Times New Roman"/>
            </a:endParaRPr>
          </a:p>
          <a:p>
            <a:pPr marL="172053" indent="-172053" defTabSz="917617">
              <a:lnSpc>
                <a:spcPct val="150000"/>
              </a:lnSpc>
              <a:spcAft>
                <a:spcPts val="0"/>
              </a:spcAft>
              <a:buFont typeface="Wingdings" panose="05000000000000000000" pitchFamily="2" charset="2"/>
              <a:buChar char="Ø"/>
              <a:defRPr/>
            </a:pPr>
            <a:r>
              <a:rPr lang="nb-NO" altLang="nb-NO" sz="1100" u="sng" dirty="0"/>
              <a:t>Valgfritt:</a:t>
            </a:r>
            <a:r>
              <a:rPr lang="nb-NO" altLang="nb-NO" sz="1100" dirty="0"/>
              <a:t> Før vi starter kan alle reise seg opp og legge en knyttet hånd over mellomgulvet på seg selv og forsiktig prøve å gi deg selv et bukstøt ved å presse en flat hånd mot den knyttede hånden. Dette for å kjenne hvordan dette er, og unngå å ta for hardt i under trening. Det kan raskt bli ubehagelig hvis en tar for hardt i. </a:t>
            </a:r>
          </a:p>
          <a:p>
            <a:pPr marL="172053" indent="-172053" defTabSz="917617">
              <a:lnSpc>
                <a:spcPct val="150000"/>
              </a:lnSpc>
              <a:spcAft>
                <a:spcPts val="0"/>
              </a:spcAft>
              <a:buFont typeface="Wingdings" panose="05000000000000000000" pitchFamily="2" charset="2"/>
              <a:buChar char="Ø"/>
              <a:defRPr/>
            </a:pPr>
            <a:endParaRPr lang="nb-NO" altLang="nb-NO" sz="1100" dirty="0"/>
          </a:p>
          <a:p>
            <a:pPr marL="228600" indent="-228600">
              <a:buAutoNum type="arabicPeriod"/>
            </a:pPr>
            <a:r>
              <a:rPr lang="nb-NO" sz="1100" dirty="0"/>
              <a:t>Så lenge personen selv klarer å trekke luft ned i lungene og forbi fremmedlegemet er hosting mest effektivt. Ved mild luftveisobstruksjon anbefales det derfor å oppmuntre personen til å fortsette å hoste.</a:t>
            </a:r>
          </a:p>
          <a:p>
            <a:pPr marL="228600" indent="-228600">
              <a:buAutoNum type="arabicPeriod"/>
            </a:pPr>
            <a:endParaRPr lang="nb-NO" sz="1100" dirty="0"/>
          </a:p>
          <a:p>
            <a:r>
              <a:rPr lang="nb-NO" sz="1100" dirty="0"/>
              <a:t>2. Hvis personen ikke klarer å hoste eller snakke skal det varsles og ringes til 113.</a:t>
            </a:r>
          </a:p>
          <a:p>
            <a:endParaRPr lang="nb-NO" sz="1100" dirty="0"/>
          </a:p>
          <a:p>
            <a:r>
              <a:rPr lang="nb-NO" sz="1100" dirty="0"/>
              <a:t>3. Gi deretter 5 </a:t>
            </a:r>
            <a:r>
              <a:rPr lang="nb-NO" sz="1100" dirty="0" err="1"/>
              <a:t>ryggslag</a:t>
            </a:r>
            <a:r>
              <a:rPr lang="nb-NO" sz="1100" dirty="0"/>
              <a:t> mellom skulderbladene i en oppadgående bevegelse.</a:t>
            </a:r>
          </a:p>
          <a:p>
            <a:endParaRPr lang="nb-NO" sz="1100" dirty="0"/>
          </a:p>
          <a:p>
            <a:r>
              <a:rPr lang="nb-NO" sz="1100" dirty="0"/>
              <a:t>4. Still deg bak; legg armene dine rundt personens midje, plasser hendene dine øverst på magen, knytt hendene sammen. Utfør 5 harde, raske støt opp mot mellomgulvet. Hvis mulig, hold hodet lavt eller la personen bøye seg framover.</a:t>
            </a:r>
          </a:p>
          <a:p>
            <a:r>
              <a:rPr lang="nb-NO" sz="1100" dirty="0"/>
              <a:t>Hvis personen sitter i rullestol eller hvilestol og det er vanskelig å komme til bakfra, prøv å gi oppadgående støt i mellomgulvet forfra. Hvis ingen effekt, dra vedkommende ned på gulvet. Prøv </a:t>
            </a:r>
            <a:r>
              <a:rPr lang="nb-NO" sz="1100" dirty="0" err="1"/>
              <a:t>bukstøt</a:t>
            </a:r>
            <a:r>
              <a:rPr lang="nb-NO" sz="1100" dirty="0"/>
              <a:t> liggende forfra, eller gå over til brystkompresjoner.</a:t>
            </a:r>
          </a:p>
          <a:p>
            <a:endParaRPr lang="nb-NO" sz="1100" dirty="0"/>
          </a:p>
          <a:p>
            <a:r>
              <a:rPr lang="nb-NO" sz="1100" dirty="0"/>
              <a:t>5. Hvis personen blir blå i ansiktet og/eller bevisstløs skal det startes hjerte-lunge-redning (HLR). Brystkompresjoner gir økt luftveistrykk nedenfor fremmedlegemet og kan bidra til å løsne det som sitter fast. Start standard HLR (30:2) med et enkelt tillegg ved å se etter fremmedlegeme i munnen før hver serie med to innblåsinger.</a:t>
            </a:r>
          </a:p>
          <a:p>
            <a:endParaRPr lang="nb-NO" sz="1100" dirty="0"/>
          </a:p>
          <a:p>
            <a:r>
              <a:rPr lang="nb-NO" sz="1100" dirty="0"/>
              <a:t>NB. Innblåsinger skal gjennomføres. Det kan i en så kritisk fase være livreddende om (deler av) fremmedlegemet kan blåses ned i en av de store lungegrenene, og åpne for luftpassasje til den andre.</a:t>
            </a:r>
          </a:p>
          <a:p>
            <a:endParaRPr lang="nb-NO" sz="1100" dirty="0"/>
          </a:p>
          <a:p>
            <a:endParaRPr lang="nb-NO" altLang="nb-NO" dirty="0"/>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8BA72B6E-FB46-4DE2-95CE-E7189C2A04C8}" type="slidenum">
              <a:rPr lang="nb-NO" altLang="nb-NO">
                <a:solidFill>
                  <a:srgbClr val="000000"/>
                </a:solidFill>
              </a:rPr>
              <a:pPr/>
              <a:t>31</a:t>
            </a:fld>
            <a:endParaRPr lang="nb-NO" altLang="nb-NO">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t>Da er vi gjennom både observasjons- og tiltakspunkter på A. Noen som har kommentarer til dette?</a:t>
            </a:r>
          </a:p>
          <a:p>
            <a:pPr eaLnBrk="1" hangingPunct="1">
              <a:spcBef>
                <a:spcPct val="0"/>
              </a:spcBef>
            </a:pPr>
            <a:endParaRPr lang="nb-NO" altLang="nb-NO" dirty="0"/>
          </a:p>
          <a:p>
            <a:pPr eaLnBrk="1" hangingPunct="1">
              <a:spcBef>
                <a:spcPct val="0"/>
              </a:spcBef>
            </a:pPr>
            <a:r>
              <a:rPr lang="nb-NO" altLang="nb-NO" sz="1100" dirty="0"/>
              <a:t>Nå kan dere finne skjema for egenvurderingen og fylle inn.</a:t>
            </a:r>
          </a:p>
        </p:txBody>
      </p:sp>
      <p:sp>
        <p:nvSpPr>
          <p:cNvPr id="4301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52914BFF-E52D-4611-8BF2-28FC2732152F}" type="slidenum">
              <a:rPr lang="nb-NO" altLang="nb-NO">
                <a:solidFill>
                  <a:srgbClr val="000000"/>
                </a:solidFill>
              </a:rPr>
              <a:pPr/>
              <a:t>32</a:t>
            </a:fld>
            <a:endParaRPr lang="nb-NO" altLang="nb-NO">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dirty="0"/>
              <a:t>Oppsummert kan vi si</a:t>
            </a:r>
            <a:r>
              <a:rPr kumimoji="0" lang="nb-NO" sz="1100" b="1" i="0" u="none" strike="noStrike" kern="1200" cap="none" spc="0" normalizeH="0" baseline="0" noProof="0" dirty="0">
                <a:ln>
                  <a:noFill/>
                </a:ln>
                <a:solidFill>
                  <a:prstClr val="black"/>
                </a:solidFill>
                <a:effectLst/>
                <a:uLnTx/>
                <a:uFillTx/>
                <a:latin typeface="+mn-lt"/>
                <a:ea typeface="Calibri"/>
                <a:cs typeface="Times New Roman"/>
              </a:rPr>
              <a:t>-&gt; </a:t>
            </a:r>
            <a:r>
              <a:rPr kumimoji="0" lang="nb-NO" sz="1100" b="1" i="1" u="none" strike="noStrike" kern="1200" cap="none" spc="0" normalizeH="0" baseline="0" noProof="0" dirty="0">
                <a:ln>
                  <a:noFill/>
                </a:ln>
                <a:solidFill>
                  <a:prstClr val="black"/>
                </a:solidFill>
                <a:effectLst/>
                <a:uLnTx/>
                <a:uFillTx/>
                <a:latin typeface="+mn-lt"/>
                <a:ea typeface="Calibri"/>
                <a:cs typeface="Times New Roman"/>
              </a:rPr>
              <a:t>snakk deg gjennom siden</a:t>
            </a:r>
            <a:r>
              <a:rPr lang="nb-NO" altLang="nb-NO" sz="1100" dirty="0"/>
              <a:t> </a:t>
            </a:r>
            <a:endParaRPr lang="nb-NO" altLang="nb-NO" sz="1100" i="1" dirty="0"/>
          </a:p>
          <a:p>
            <a:endParaRPr lang="nb-NO" altLang="nb-NO" sz="1100" i="1" dirty="0"/>
          </a:p>
          <a:p>
            <a:endParaRPr lang="nb-NO" altLang="nb-NO" sz="1100" b="1" i="0" dirty="0"/>
          </a:p>
          <a:p>
            <a:r>
              <a:rPr lang="nb-NO" altLang="nb-NO" sz="1100" b="1" i="0" dirty="0"/>
              <a:t>Til instruktører:</a:t>
            </a:r>
          </a:p>
          <a:p>
            <a:r>
              <a:rPr lang="nb-NO" altLang="nb-NO" sz="1100" i="1" dirty="0"/>
              <a:t>Husk at tilstanden på A raskt kan endre seg ved for eksempel endring i bevissthet.</a:t>
            </a:r>
            <a:r>
              <a:rPr lang="nb-NO" altLang="nb-NO" sz="1100" i="1" baseline="0" dirty="0"/>
              <a:t> F</a:t>
            </a:r>
            <a:r>
              <a:rPr lang="nb-NO" altLang="nb-NO" sz="1100" i="1" dirty="0"/>
              <a:t>ølg derfor med på A også videre i undersøkelsen (re-evaluer).</a:t>
            </a:r>
          </a:p>
        </p:txBody>
      </p:sp>
      <p:sp>
        <p:nvSpPr>
          <p:cNvPr id="28676"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2FF49B1-C8C8-411F-8E30-FB37781982E7}" type="slidenum">
              <a:rPr lang="nb-NO" altLang="nb-NO">
                <a:solidFill>
                  <a:srgbClr val="000000"/>
                </a:solidFill>
              </a:rPr>
              <a:pPr/>
              <a:t>33</a:t>
            </a:fld>
            <a:endParaRPr lang="nb-NO" altLang="nb-NO">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t>Da er vi kommet til B – Breathing eller respirasjon. </a:t>
            </a:r>
          </a:p>
          <a:p>
            <a:pPr eaLnBrk="1" hangingPunct="1">
              <a:spcBef>
                <a:spcPct val="0"/>
              </a:spcBef>
            </a:pPr>
            <a:endParaRPr lang="nb-NO" altLang="nb-NO" sz="1100" i="1" dirty="0"/>
          </a:p>
          <a:p>
            <a:pPr eaLnBrk="1" hangingPunct="1">
              <a:spcBef>
                <a:spcPct val="0"/>
              </a:spcBef>
            </a:pPr>
            <a:r>
              <a:rPr lang="nb-NO" altLang="nb-NO" sz="1100" i="1" dirty="0"/>
              <a:t>Trykk for neste side for gjennomgang av observasjons- og tiltakspunkter på B</a:t>
            </a:r>
          </a:p>
        </p:txBody>
      </p:sp>
      <p:sp>
        <p:nvSpPr>
          <p:cNvPr id="47108"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73856BC0-9FB1-4D97-B65F-FD0B4714E13D}" type="slidenum">
              <a:rPr lang="nb-NO" altLang="nb-NO">
                <a:solidFill>
                  <a:prstClr val="black"/>
                </a:solidFill>
              </a:rPr>
              <a:pPr/>
              <a:t>34</a:t>
            </a:fld>
            <a:endParaRPr lang="nb-NO" altLang="nb-NO">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sz="1100" b="1" dirty="0">
                <a:solidFill>
                  <a:prstClr val="black"/>
                </a:solidFill>
              </a:rPr>
              <a:t>Under B er det pasientens respirasjon vi observerer. </a:t>
            </a:r>
          </a:p>
          <a:p>
            <a:pPr defTabSz="917617">
              <a:defRPr/>
            </a:pPr>
            <a:endParaRPr lang="nb-NO" sz="1100" b="1" dirty="0">
              <a:solidFill>
                <a:prstClr val="black"/>
              </a:solidFill>
            </a:endParaRPr>
          </a:p>
          <a:p>
            <a:pPr defTabSz="917617">
              <a:defRPr/>
            </a:pPr>
            <a:r>
              <a:rPr lang="nb-NO" sz="1100" dirty="0">
                <a:solidFill>
                  <a:prstClr val="black"/>
                </a:solidFill>
              </a:rPr>
              <a:t>Vi kan utføre målinger, men også bruke sansene våre ved å se, lytte, kjenne og lukte. Hva er det vi kan observere under respirasjon ved hjelp</a:t>
            </a:r>
            <a:r>
              <a:rPr lang="nb-NO" sz="1100" baseline="0" dirty="0">
                <a:solidFill>
                  <a:prstClr val="black"/>
                </a:solidFill>
              </a:rPr>
              <a:t> av </a:t>
            </a:r>
            <a:r>
              <a:rPr lang="nb-NO" sz="1100" dirty="0">
                <a:solidFill>
                  <a:prstClr val="black"/>
                </a:solidFill>
              </a:rPr>
              <a:t>disse sansene?</a:t>
            </a:r>
          </a:p>
          <a:p>
            <a:pPr defTabSz="917617">
              <a:defRPr/>
            </a:pPr>
            <a:endParaRPr lang="nb-NO" sz="1100" i="1" dirty="0">
              <a:solidFill>
                <a:prstClr val="black"/>
              </a:solidFill>
            </a:endParaRPr>
          </a:p>
          <a:p>
            <a:pPr defTabSz="917617">
              <a:defRPr/>
            </a:pPr>
            <a:r>
              <a:rPr lang="nb-NO" sz="1100" i="1" dirty="0">
                <a:solidFill>
                  <a:prstClr val="black"/>
                </a:solidFill>
              </a:rPr>
              <a:t>Snakk deg gjennom siden</a:t>
            </a:r>
          </a:p>
          <a:p>
            <a:pPr defTabSz="917617">
              <a:defRPr/>
            </a:pPr>
            <a:endParaRPr lang="nb-NO" dirty="0">
              <a:solidFill>
                <a:prstClr val="black"/>
              </a:solidFill>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35</a:t>
            </a:fld>
            <a:endParaRPr lang="nb-NO" altLang="nb-NO">
              <a:solidFill>
                <a:prstClr val="black"/>
              </a:solidFill>
            </a:endParaRPr>
          </a:p>
        </p:txBody>
      </p:sp>
    </p:spTree>
    <p:extLst>
      <p:ext uri="{BB962C8B-B14F-4D97-AF65-F5344CB8AC3E}">
        <p14:creationId xmlns:p14="http://schemas.microsoft.com/office/powerpoint/2010/main" val="2380988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 xmlns:a16="http://schemas.microsoft.com/office/drawing/2014/main" id="{8D310173-2B9E-4D20-8B4C-BFD1B72A633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b-NO" sz="1100" b="1" dirty="0"/>
              <a:t>Nå skal vi øke bevisstheten rundt respirasjonsfrekvens</a:t>
            </a:r>
            <a:r>
              <a:rPr lang="nb-NO" sz="1100" b="0" dirty="0"/>
              <a:t>.</a:t>
            </a:r>
            <a:endParaRPr lang="nb-NO" sz="1100" b="1" dirty="0"/>
          </a:p>
          <a:p>
            <a:pPr>
              <a:defRPr/>
            </a:pPr>
            <a:endParaRPr lang="nb-NO" sz="1100" dirty="0"/>
          </a:p>
          <a:p>
            <a:pPr>
              <a:defRPr/>
            </a:pPr>
            <a:r>
              <a:rPr lang="nb-NO" sz="1100" dirty="0"/>
              <a:t>Avvik i normal respirasjonsfrekvens kan være første tegn på alvorlig sykdomsutvikling. Derfor bør vi få et overblikk over hvordan personen puster, eventuelle lyder og se etter cyanose (blå på lepper).</a:t>
            </a:r>
          </a:p>
          <a:p>
            <a:pPr>
              <a:defRPr/>
            </a:pPr>
            <a:endParaRPr lang="nb-NO" sz="1100" dirty="0"/>
          </a:p>
          <a:p>
            <a:r>
              <a:rPr lang="nb-NO" sz="1100" dirty="0"/>
              <a:t>Normal respirasjon defineres som en respirasjonsfrekvens av en person i ro, og innebærer en syklus av inn- og </a:t>
            </a:r>
            <a:r>
              <a:rPr lang="nb-NO" sz="1100" dirty="0" err="1"/>
              <a:t>utpust</a:t>
            </a:r>
            <a:r>
              <a:rPr lang="nb-NO" sz="1100" dirty="0"/>
              <a:t>.</a:t>
            </a:r>
            <a:r>
              <a:rPr lang="nb-NO" sz="1100" b="0" dirty="0"/>
              <a:t> Er det noen som husker hva normal respirasjonsfrekvens er?</a:t>
            </a:r>
            <a:r>
              <a:rPr lang="nb-NO" sz="1100" dirty="0"/>
              <a:t> </a:t>
            </a:r>
            <a:r>
              <a:rPr lang="nb-NO" sz="1100" b="1" i="1" dirty="0"/>
              <a:t>En normal respirasjonsfrekvens er definert mellom 12-20 åndedretter i minuttet.</a:t>
            </a:r>
          </a:p>
          <a:p>
            <a:pPr>
              <a:defRPr/>
            </a:pPr>
            <a:endParaRPr lang="nb-NO" sz="1100" b="0" dirty="0"/>
          </a:p>
          <a:p>
            <a:pPr>
              <a:defRPr/>
            </a:pPr>
            <a:endParaRPr lang="nb-NO" sz="1100" b="0" dirty="0"/>
          </a:p>
          <a:p>
            <a:pPr>
              <a:defRPr/>
            </a:pPr>
            <a:r>
              <a:rPr lang="nb-NO" sz="1100" b="1" dirty="0"/>
              <a:t>Til instruktører:</a:t>
            </a:r>
          </a:p>
          <a:p>
            <a:pPr>
              <a:defRPr/>
            </a:pPr>
            <a:r>
              <a:rPr lang="nb-NO" sz="1100" b="0" i="1" dirty="0"/>
              <a:t>Trykk på bildet for å se på film</a:t>
            </a:r>
          </a:p>
          <a:p>
            <a:pPr>
              <a:defRPr/>
            </a:pPr>
            <a:endParaRPr lang="nb-NO" b="1" dirty="0"/>
          </a:p>
          <a:p>
            <a:pPr eaLnBrk="1" hangingPunct="1">
              <a:spcBef>
                <a:spcPct val="0"/>
              </a:spcBef>
              <a:defRPr/>
            </a:pPr>
            <a:endParaRPr lang="nb-NO" altLang="nb-NO" dirty="0"/>
          </a:p>
        </p:txBody>
      </p:sp>
      <p:sp>
        <p:nvSpPr>
          <p:cNvPr id="3072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7DCA581-9655-40DE-A592-C0E396D422EF}" type="slidenum">
              <a:rPr lang="nb-NO" altLang="nb-NO">
                <a:solidFill>
                  <a:srgbClr val="000000"/>
                </a:solidFill>
              </a:rPr>
              <a:pPr/>
              <a:t>36</a:t>
            </a:fld>
            <a:endParaRPr lang="nb-NO" altLang="nb-NO">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defRPr/>
            </a:pPr>
            <a:r>
              <a:rPr lang="nb-NO" sz="1100" b="1" dirty="0">
                <a:solidFill>
                  <a:prstClr val="black"/>
                </a:solidFill>
              </a:rPr>
              <a:t>Da skal vi se nærmere på det på å telle respirasjonsfrekvensen.</a:t>
            </a:r>
            <a:r>
              <a:rPr lang="nb-NO" sz="1100" dirty="0">
                <a:solidFill>
                  <a:prstClr val="black"/>
                </a:solidFill>
              </a:rPr>
              <a:t> Gå sammen to og to. </a:t>
            </a:r>
          </a:p>
          <a:p>
            <a:endParaRPr lang="nb-NO" sz="1100" b="1" dirty="0"/>
          </a:p>
          <a:p>
            <a:r>
              <a:rPr lang="nb-NO" sz="1100" b="1" dirty="0"/>
              <a:t>Utstyr: </a:t>
            </a:r>
            <a:r>
              <a:rPr lang="nb-NO" sz="1100" dirty="0"/>
              <a:t>Klokke med sekundviser</a:t>
            </a:r>
          </a:p>
          <a:p>
            <a:endParaRPr lang="nb-NO" sz="1100" b="1" dirty="0"/>
          </a:p>
          <a:p>
            <a:r>
              <a:rPr lang="nb-NO" sz="1100" b="1" dirty="0"/>
              <a:t>Gjennomføring: </a:t>
            </a:r>
            <a:r>
              <a:rPr lang="nb-NO" sz="1100" dirty="0"/>
              <a:t>Respirasjonsfrekvens bør observeres uten at pasienten er oppmerksom på at du skal telle, da dette kan påvirke frekvensen.</a:t>
            </a:r>
          </a:p>
          <a:p>
            <a:r>
              <a:rPr lang="nb-NO" sz="1100" dirty="0"/>
              <a:t>1. Respirasjonsfrekvens (RF) telles i 30-60 sekunder;</a:t>
            </a:r>
          </a:p>
          <a:p>
            <a:r>
              <a:rPr lang="nb-NO" sz="1100" dirty="0"/>
              <a:t>a. Ved normal frekvens kan det telles i 30 sekunder og gange med 2</a:t>
            </a:r>
          </a:p>
          <a:p>
            <a:r>
              <a:rPr lang="nb-NO" sz="1100" dirty="0"/>
              <a:t>b. Ved uregelmessig pusting eller hvis personen har frekvens under 12 eller over 20, skal det alltid telles i 60 sekunder</a:t>
            </a:r>
          </a:p>
          <a:p>
            <a:r>
              <a:rPr lang="nb-NO" sz="1100" dirty="0"/>
              <a:t>2. Vurder respirasjonsmønster, respirasjonsbevegelser og bruk av hjelpemuskulatur</a:t>
            </a:r>
          </a:p>
          <a:p>
            <a:r>
              <a:rPr lang="nb-NO" sz="1100" dirty="0"/>
              <a:t>3. Sett i gang eventuelle tiltak før du fortsetter pasientobservasjoner</a:t>
            </a:r>
          </a:p>
          <a:p>
            <a:r>
              <a:rPr lang="nb-NO" sz="1100" dirty="0"/>
              <a:t>4. Dokumenter og rapporter funn og eventuelle tiltak</a:t>
            </a:r>
          </a:p>
          <a:p>
            <a:pPr defTabSz="917617">
              <a:defRPr/>
            </a:pPr>
            <a:endParaRPr lang="nb-NO" sz="1100" b="1" i="1" dirty="0">
              <a:solidFill>
                <a:prstClr val="black"/>
              </a:solidFill>
            </a:endParaRPr>
          </a:p>
          <a:p>
            <a:pPr defTabSz="917617">
              <a:defRPr/>
            </a:pPr>
            <a:r>
              <a:rPr lang="nb-NO" sz="1100" b="1" i="1" dirty="0">
                <a:solidFill>
                  <a:prstClr val="black"/>
                </a:solidFill>
              </a:rPr>
              <a:t>OBS! </a:t>
            </a:r>
            <a:r>
              <a:rPr lang="nb-NO" sz="1100" dirty="0"/>
              <a:t>Det kan tilsynelatende se ut til at pasienten har normal respirasjonsfrekvens. Derfor er det viktig å telle den for å ha en sikker vurdering. Endringer i respirasjonsfrekvensen kan ikke alene si noe om årsak, og må sees i sammenheng med andre kliniske symptomer og vitale parametere som puls, blodtrykk og temperatur.</a:t>
            </a:r>
            <a:endParaRPr lang="nb-NO" sz="1100" dirty="0">
              <a:solidFill>
                <a:prstClr val="black"/>
              </a:solidFill>
            </a:endParaRPr>
          </a:p>
          <a:p>
            <a:pPr defTabSz="917617">
              <a:defRPr/>
            </a:pPr>
            <a:endParaRPr lang="nb-NO" sz="1100" dirty="0">
              <a:solidFill>
                <a:prstClr val="black"/>
              </a:solidFill>
            </a:endParaRPr>
          </a:p>
          <a:p>
            <a:endParaRPr lang="nb-NO" altLang="nb-NO" dirty="0"/>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37</a:t>
            </a:fld>
            <a:endParaRPr lang="nb-NO" altLang="nb-NO">
              <a:solidFill>
                <a:srgbClr val="000000"/>
              </a:solidFill>
            </a:endParaRPr>
          </a:p>
        </p:txBody>
      </p:sp>
    </p:spTree>
    <p:extLst>
      <p:ext uri="{BB962C8B-B14F-4D97-AF65-F5344CB8AC3E}">
        <p14:creationId xmlns:p14="http://schemas.microsoft.com/office/powerpoint/2010/main" val="4032517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 xmlns:a16="http://schemas.microsoft.com/office/drawing/2014/main" id="{8D310173-2B9E-4D20-8B4C-BFD1B72A633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b-NO" sz="1100" b="1" dirty="0"/>
              <a:t>Oksygenmetning er et mål for hvor mange prosent av hemoglobinet som er mettet eller saturert med oksygenmolekyler.</a:t>
            </a:r>
            <a:r>
              <a:rPr lang="nb-NO" sz="1100" dirty="0"/>
              <a:t> Oksygenmetning omtales også som saturasjon. </a:t>
            </a:r>
            <a:r>
              <a:rPr lang="nb-NO" sz="1100" u="sng" dirty="0"/>
              <a:t>Normal oksygenmetning hos voksne uten KOLS er mellom 95-99%. </a:t>
            </a:r>
            <a:r>
              <a:rPr lang="nb-NO" sz="1100" dirty="0"/>
              <a:t>For personer med KOLS kan det være andre verdier som ansees som akseptable «normalverdier», og dette skal avklares med lege.</a:t>
            </a:r>
            <a:endParaRPr lang="nb-NO" sz="1100" b="1" dirty="0"/>
          </a:p>
          <a:p>
            <a:pPr>
              <a:defRPr/>
            </a:pPr>
            <a:endParaRPr lang="nb-NO" sz="1100" b="1" dirty="0"/>
          </a:p>
          <a:p>
            <a:pPr eaLnBrk="1" hangingPunct="1">
              <a:spcBef>
                <a:spcPct val="0"/>
              </a:spcBef>
              <a:defRPr/>
            </a:pPr>
            <a:r>
              <a:rPr lang="nb-NO" sz="1100" dirty="0"/>
              <a:t>Pulsoksymeter er et apparat som kontinuerlig beregner oksygenmetningen i små blodkar (arterier like under hudoverflaten). Apparatet består av en sensor med en lyskilde som sender et skarpt lys inn mot underliggende vev, og en detektor som registrerer bølgelengdene på lyset som reflekteres. </a:t>
            </a:r>
          </a:p>
          <a:p>
            <a:pPr eaLnBrk="1" hangingPunct="1">
              <a:spcBef>
                <a:spcPct val="0"/>
              </a:spcBef>
              <a:defRPr/>
            </a:pPr>
            <a:endParaRPr lang="nb-NO" sz="1100" dirty="0"/>
          </a:p>
          <a:p>
            <a:pPr eaLnBrk="1" hangingPunct="1">
              <a:spcBef>
                <a:spcPct val="0"/>
              </a:spcBef>
              <a:defRPr/>
            </a:pPr>
            <a:r>
              <a:rPr lang="nb-NO" sz="1100" dirty="0"/>
              <a:t>Prinsippet bygger på at hemoglobin som har bundet oksygen absorberer lys med en annen bølgelengde enn hemoglobin uten oksygen. Sensoren, som minner om en klesklype, festes vanligvis på fingrer, tær eller øreflipper. Pulsoksymeteret gir en tallverdi i prosent som </a:t>
            </a:r>
            <a:r>
              <a:rPr lang="nb-NO" sz="1100" u="sng" dirty="0"/>
              <a:t>benevnes som SpO2</a:t>
            </a:r>
            <a:r>
              <a:rPr lang="nb-NO" sz="1100" dirty="0"/>
              <a:t>. Hvis pasienten har oksygentilførselen skal dette i utgangspunktet ikke fjernes før oksygenmetning måles. Det er imidlertid viktig å dokumentere hvor mye oksygen som gis under målingen.</a:t>
            </a:r>
          </a:p>
          <a:p>
            <a:pPr eaLnBrk="1" hangingPunct="1">
              <a:spcBef>
                <a:spcPct val="0"/>
              </a:spcBef>
              <a:defRPr/>
            </a:pPr>
            <a:endParaRPr lang="nb-NO" altLang="nb-NO" sz="1100" dirty="0"/>
          </a:p>
          <a:p>
            <a:pPr eaLnBrk="1" hangingPunct="1">
              <a:spcBef>
                <a:spcPct val="0"/>
              </a:spcBef>
              <a:defRPr/>
            </a:pPr>
            <a:r>
              <a:rPr lang="nb-NO" altLang="nb-NO" sz="1100" i="1" dirty="0"/>
              <a:t>Trykk på bildet for å se film</a:t>
            </a:r>
          </a:p>
        </p:txBody>
      </p:sp>
      <p:sp>
        <p:nvSpPr>
          <p:cNvPr id="3072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7DCA581-9655-40DE-A592-C0E396D422EF}" type="slidenum">
              <a:rPr lang="nb-NO" altLang="nb-NO">
                <a:solidFill>
                  <a:srgbClr val="000000"/>
                </a:solidFill>
              </a:rPr>
              <a:pPr/>
              <a:t>38</a:t>
            </a:fld>
            <a:endParaRPr lang="nb-NO" altLang="nb-NO">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1" dirty="0"/>
              <a:t>Da skal vi se nærmere på bruk av pulsoksymeter/saturasjonsmåler. </a:t>
            </a:r>
          </a:p>
          <a:p>
            <a:r>
              <a:rPr lang="nb-NO" sz="1100" b="1" dirty="0"/>
              <a:t>Utstyr: </a:t>
            </a:r>
            <a:r>
              <a:rPr lang="nb-NO" sz="1100" dirty="0"/>
              <a:t>Pulsoksymeter. Også kalt saturasjonsmåler.</a:t>
            </a:r>
          </a:p>
          <a:p>
            <a:r>
              <a:rPr lang="nb-NO" sz="1100" b="1" dirty="0"/>
              <a:t>Gjennomføring: </a:t>
            </a:r>
            <a:r>
              <a:rPr lang="nb-NO" sz="1100" dirty="0"/>
              <a:t>SpO2 kan måles på fingre, tær og øre. Sjekk at du har rett </a:t>
            </a:r>
            <a:r>
              <a:rPr lang="nb-NO" sz="1100" dirty="0" err="1"/>
              <a:t>probe</a:t>
            </a:r>
            <a:r>
              <a:rPr lang="nb-NO" sz="1100" dirty="0"/>
              <a:t> og at utstyret fungerer (de fleste apparater går på batteri).</a:t>
            </a:r>
          </a:p>
          <a:p>
            <a:r>
              <a:rPr lang="nb-NO" sz="1100" dirty="0"/>
              <a:t>1. Varm opp og tørk av hendene til pasienten.</a:t>
            </a:r>
          </a:p>
          <a:p>
            <a:r>
              <a:rPr lang="nb-NO" sz="1100" dirty="0"/>
              <a:t>2. Veiled pasienten til å puste normalt og ikke beveg målestedet for mye.</a:t>
            </a:r>
          </a:p>
          <a:p>
            <a:r>
              <a:rPr lang="nb-NO" sz="1100" dirty="0"/>
              <a:t>3. Fest </a:t>
            </a:r>
            <a:r>
              <a:rPr lang="nb-NO" sz="1100" dirty="0" err="1"/>
              <a:t>proben</a:t>
            </a:r>
            <a:r>
              <a:rPr lang="nb-NO" sz="1100" dirty="0"/>
              <a:t> på riktig måte på den valgte plass. NB. Det er en egen </a:t>
            </a:r>
            <a:r>
              <a:rPr lang="nb-NO" sz="1100" dirty="0" err="1"/>
              <a:t>probe</a:t>
            </a:r>
            <a:r>
              <a:rPr lang="nb-NO" sz="1100" dirty="0"/>
              <a:t> til bruk på øreflipper</a:t>
            </a:r>
          </a:p>
          <a:p>
            <a:r>
              <a:rPr lang="nb-NO" sz="1100" dirty="0"/>
              <a:t>4. Har pasienten hard hud på fingrene, velg lillefinger. Denne har normalt tynnere hud.</a:t>
            </a:r>
          </a:p>
          <a:p>
            <a:r>
              <a:rPr lang="nb-NO" sz="1100" dirty="0"/>
              <a:t>5. Ved kontinuerlig måling av oksygenmetning er det viktig å bytte plassering av </a:t>
            </a:r>
            <a:r>
              <a:rPr lang="nb-NO" sz="1100" dirty="0" err="1"/>
              <a:t>proben</a:t>
            </a:r>
            <a:r>
              <a:rPr lang="nb-NO" sz="1100" dirty="0"/>
              <a:t> hver 4. time for å unngå trykkskade på negl eller hud. Her kan det benyttes spesielle </a:t>
            </a:r>
            <a:r>
              <a:rPr lang="nb-NO" sz="1100" dirty="0" err="1"/>
              <a:t>fingerprober</a:t>
            </a:r>
            <a:r>
              <a:rPr lang="nb-NO" sz="1100" dirty="0"/>
              <a:t> som festes med plaster beregnet for måling over tid</a:t>
            </a:r>
          </a:p>
          <a:p>
            <a:r>
              <a:rPr lang="nb-NO" sz="1100" dirty="0"/>
              <a:t>6. Vent minst 1 minutt etter apparatet er slått på før du leser av og dokumenterer resultatet. Det tar litt tid fra apparatet skrus på til riktig verdi vises.</a:t>
            </a:r>
          </a:p>
          <a:p>
            <a:endParaRPr lang="nb-NO" sz="1100" b="1" dirty="0"/>
          </a:p>
          <a:p>
            <a:r>
              <a:rPr lang="nb-NO" sz="1100" b="1" dirty="0"/>
              <a:t>Til instruktører: Korrekt måling avhenger av tilstrekkelig mengde hemoglobin i blodet. </a:t>
            </a:r>
          </a:p>
          <a:p>
            <a:r>
              <a:rPr lang="nb-NO" sz="1100" b="0" i="1" dirty="0"/>
              <a:t>Andre feilkilder og faktorer som påvirker målingen er nedsatt sirkulasjon, tidligere brudd, tykke eller skadde negler, neglelakk, neglesopp eller skitne fingre (for ytterligere kunnskap se Fagkompendium for Trinn 1)</a:t>
            </a: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39</a:t>
            </a:fld>
            <a:endParaRPr lang="nb-NO" altLang="nb-NO">
              <a:solidFill>
                <a:srgbClr val="000000"/>
              </a:solidFill>
            </a:endParaRPr>
          </a:p>
        </p:txBody>
      </p:sp>
    </p:spTree>
    <p:extLst>
      <p:ext uri="{BB962C8B-B14F-4D97-AF65-F5344CB8AC3E}">
        <p14:creationId xmlns:p14="http://schemas.microsoft.com/office/powerpoint/2010/main" val="70500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Til instruktører:</a:t>
            </a:r>
          </a:p>
          <a:p>
            <a:r>
              <a:rPr lang="nb-NO" altLang="nb-NO" sz="1100" b="1" dirty="0"/>
              <a:t>(Dette bildet brukes i instruktøropplæring/lederinformasjon. Skjules ved ordinære kurs).</a:t>
            </a:r>
          </a:p>
          <a:p>
            <a:pPr defTabSz="917617">
              <a:defRPr/>
            </a:pPr>
            <a:endParaRPr lang="nb-NO" altLang="nb-NO" sz="1100" dirty="0"/>
          </a:p>
          <a:p>
            <a:pPr defTabSz="917617">
              <a:defRPr/>
            </a:pPr>
            <a:r>
              <a:rPr lang="nb-NO" altLang="nb-NO" sz="1100" dirty="0"/>
              <a:t>Kompetansemodellen </a:t>
            </a:r>
            <a:r>
              <a:rPr lang="nb-NO" altLang="nb-NO" sz="1100" i="1" dirty="0" err="1"/>
              <a:t>KlinObsKommune</a:t>
            </a:r>
            <a:r>
              <a:rPr lang="nb-NO" altLang="nb-NO" sz="1100" dirty="0"/>
              <a:t>  viser fagområder som bør vektlegges for å styrke klinisk observasjonskompetanse og handlingsberedskap i kommunehelsetjenesten. Modellen er visualisert som en kompetansetrapp der t</a:t>
            </a:r>
            <a:r>
              <a:rPr lang="nb-NO" sz="1100" dirty="0"/>
              <a:t>rappetrinnene viser hva som anbefales vektlagt i en gitt rekkefølge. </a:t>
            </a:r>
            <a:r>
              <a:rPr lang="nb-NO" altLang="nb-NO" sz="1100" dirty="0"/>
              <a:t>Alt materiale finnes nedlastbart</a:t>
            </a:r>
            <a:r>
              <a:rPr lang="nb-NO" altLang="nb-NO" sz="1100" baseline="0" dirty="0"/>
              <a:t> på egen nettside, se </a:t>
            </a:r>
            <a:r>
              <a:rPr lang="nb-NO" sz="1100" dirty="0">
                <a:hlinkClick r:id="rId3"/>
              </a:rPr>
              <a:t>https://www.utviklingssenter.no/klinisk-observasjonskompetanse</a:t>
            </a:r>
            <a:r>
              <a:rPr lang="nb-NO" altLang="nb-NO" sz="1100" b="0" baseline="0" dirty="0"/>
              <a:t>. </a:t>
            </a:r>
            <a:r>
              <a:rPr lang="nb-NO" altLang="nb-NO" sz="1100" dirty="0"/>
              <a:t>Innholdet er i tråd med nasjonale føringer og tar utgangspunkt i en systematisk pasientobservasjon ved bruk av ABCDE metodikk, risikovurdering ved bruk av National </a:t>
            </a:r>
            <a:r>
              <a:rPr lang="nb-NO" altLang="nb-NO" sz="1100" dirty="0" err="1"/>
              <a:t>Early</a:t>
            </a:r>
            <a:r>
              <a:rPr lang="nb-NO" altLang="nb-NO" sz="1100" dirty="0"/>
              <a:t> </a:t>
            </a:r>
            <a:r>
              <a:rPr lang="nb-NO" altLang="nb-NO" sz="1100" dirty="0" err="1"/>
              <a:t>warning</a:t>
            </a:r>
            <a:r>
              <a:rPr lang="nb-NO" altLang="nb-NO" sz="1100" dirty="0"/>
              <a:t> score (NEWS) og kommunikasjon ved bruk av ISBAR. </a:t>
            </a:r>
          </a:p>
          <a:p>
            <a:endParaRPr lang="nb-NO" sz="1100" dirty="0"/>
          </a:p>
          <a:p>
            <a:r>
              <a:rPr lang="nb-NO" sz="1100" dirty="0"/>
              <a:t>Det</a:t>
            </a:r>
            <a:r>
              <a:rPr lang="nb-NO" altLang="nb-NO" sz="1100" dirty="0"/>
              <a:t> er kompetansebehovet ved arbeidsstedet som avgjør hvilket trinn hver enkelt avdeling/tjeneste velger å ta fatt i. Før en starter bør det derfor gjennomføres et forarbeide der leder og/eller fagansvarlig, evt. sammen med instruktør, vurderer kompetansebehov i egen avdeling. Ut fra dette defineres læringsmål. Til dette arbeidet kan en med fordel nyttiggjøre </a:t>
            </a:r>
            <a:r>
              <a:rPr lang="nb-NO" altLang="nb-NO" sz="1100" i="1" dirty="0"/>
              <a:t>Forskrift om ledelse og kvalitetsforbedring i helse- og omsorgstjenesten</a:t>
            </a:r>
            <a:r>
              <a:rPr lang="nb-NO" altLang="nb-NO" sz="1100" dirty="0"/>
              <a:t>.</a:t>
            </a:r>
          </a:p>
          <a:p>
            <a:endParaRPr lang="nb-NO" altLang="nb-NO" b="0" dirty="0"/>
          </a:p>
        </p:txBody>
      </p:sp>
      <p:sp>
        <p:nvSpPr>
          <p:cNvPr id="1229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E4A618E1-6671-4E09-ABE9-E39940878978}" type="slidenum">
              <a:rPr lang="nb-NO" altLang="nb-NO">
                <a:solidFill>
                  <a:prstClr val="black"/>
                </a:solidFill>
              </a:rPr>
              <a:pPr defTabSz="458809">
                <a:defRPr/>
              </a:pPr>
              <a:t>4</a:t>
            </a:fld>
            <a:endParaRPr lang="nb-NO" altLang="nb-NO">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tshållare för bildobjekt 1"/>
          <p:cNvSpPr>
            <a:spLocks noGrp="1" noRot="1" noChangeAspect="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sv-SE" sz="1100" b="1" i="1" dirty="0">
                <a:ea typeface="MS PGothic" pitchFamily="34" charset="-128"/>
              </a:rPr>
              <a:t>Til instruktører: Dette bildet brukes hvis det er aktuelt å gå gjennom oksygenbehandling for kursets målgruppe. Bildet gjennomgås også på proACT kurs trinn 3 KlinObsKommune. Hvis aktuelt; v</a:t>
            </a:r>
            <a:r>
              <a:rPr lang="sv-SE" altLang="nb-NO" sz="1100" b="1" dirty="0"/>
              <a:t>is gjerne utstyret dere bruker lokalt</a:t>
            </a:r>
            <a:r>
              <a:rPr lang="sv-SE" altLang="nb-NO" sz="1100" dirty="0"/>
              <a:t>.</a:t>
            </a:r>
          </a:p>
          <a:p>
            <a:pPr eaLnBrk="1" hangingPunct="1"/>
            <a:endParaRPr lang="nb-NO" altLang="sv-SE" sz="1100" b="1" i="1" dirty="0">
              <a:ea typeface="MS PGothic" pitchFamily="34" charset="-128"/>
            </a:endParaRPr>
          </a:p>
          <a:p>
            <a:pPr eaLnBrk="1" hangingPunct="1"/>
            <a:r>
              <a:rPr lang="nb-NO" altLang="sv-SE" sz="1100" b="1" dirty="0" err="1">
                <a:ea typeface="MS PGothic" pitchFamily="34" charset="-128"/>
              </a:rPr>
              <a:t>Bakgrunnsinfo</a:t>
            </a:r>
            <a:r>
              <a:rPr lang="nb-NO" altLang="sv-SE" sz="1100" b="1" dirty="0">
                <a:ea typeface="MS PGothic" pitchFamily="34" charset="-128"/>
              </a:rPr>
              <a:t>: </a:t>
            </a:r>
            <a:r>
              <a:rPr lang="sv-SE" altLang="nb-NO" sz="1100" dirty="0"/>
              <a:t>Dette bildet gir en oversikt over de vanligste administrasjonsformene for oksygen.</a:t>
            </a:r>
            <a:r>
              <a:rPr lang="sv-SE" altLang="nb-NO" sz="1100" baseline="0" dirty="0"/>
              <a:t> Se hva det betyr i tilførsel av oksygen;</a:t>
            </a:r>
            <a:endParaRPr lang="sv-SE" altLang="nb-NO" sz="1100" dirty="0"/>
          </a:p>
          <a:p>
            <a:pPr eaLnBrk="1" hangingPunct="1"/>
            <a:endParaRPr lang="sv-SE" altLang="nb-NO" sz="1100" dirty="0"/>
          </a:p>
          <a:p>
            <a:pPr eaLnBrk="1" hangingPunct="1"/>
            <a:r>
              <a:rPr lang="sv-SE" altLang="nb-NO" sz="1100" b="1" u="sng" dirty="0"/>
              <a:t>Nesekateter</a:t>
            </a:r>
            <a:r>
              <a:rPr lang="sv-SE" altLang="nb-NO" sz="1100" b="1" baseline="0" dirty="0"/>
              <a:t> </a:t>
            </a:r>
            <a:r>
              <a:rPr lang="sv-SE" altLang="nb-NO" sz="1100" b="1" dirty="0"/>
              <a:t>0,5–4 liter/minutt gir</a:t>
            </a:r>
            <a:r>
              <a:rPr lang="sv-SE" altLang="nb-NO" sz="1100" b="1" baseline="0" dirty="0"/>
              <a:t> </a:t>
            </a:r>
            <a:r>
              <a:rPr lang="sv-SE" altLang="nb-NO" sz="1100" b="1" dirty="0"/>
              <a:t>24–34 % O2 </a:t>
            </a:r>
            <a:r>
              <a:rPr lang="sv-SE" altLang="nb-NO" sz="1100" b="1" dirty="0">
                <a:sym typeface="Wingdings" panose="05000000000000000000" pitchFamily="2" charset="2"/>
              </a:rPr>
              <a:t> </a:t>
            </a:r>
            <a:r>
              <a:rPr lang="sv-SE" altLang="nb-NO" sz="1100" b="0" dirty="0">
                <a:solidFill>
                  <a:srgbClr val="000000"/>
                </a:solidFill>
                <a:sym typeface="Wingdings" panose="05000000000000000000" pitchFamily="2" charset="2"/>
              </a:rPr>
              <a:t>høyere</a:t>
            </a:r>
            <a:r>
              <a:rPr lang="sv-SE" altLang="nb-NO" sz="1100" dirty="0">
                <a:solidFill>
                  <a:srgbClr val="000000"/>
                </a:solidFill>
              </a:rPr>
              <a:t> flow på nesekateter har liten effekt, men vil tørke ut slimhinner i nesen. </a:t>
            </a:r>
            <a:r>
              <a:rPr lang="sv-SE" altLang="nb-NO" sz="1100" b="1" dirty="0"/>
              <a:t/>
            </a:r>
            <a:br>
              <a:rPr lang="sv-SE" altLang="nb-NO" sz="1100" b="1" dirty="0"/>
            </a:br>
            <a:r>
              <a:rPr lang="sv-SE" altLang="nb-NO" sz="1100" b="1" u="sng" dirty="0"/>
              <a:t>Vanlig O2-maske </a:t>
            </a:r>
            <a:r>
              <a:rPr lang="sv-SE" altLang="nb-NO" sz="1100" b="1" dirty="0"/>
              <a:t>5–10 liter/minutt 35–60 % O2 </a:t>
            </a:r>
            <a:r>
              <a:rPr lang="sv-SE" altLang="nb-NO" sz="1100" b="1" dirty="0">
                <a:sym typeface="Wingdings" panose="05000000000000000000" pitchFamily="2" charset="2"/>
              </a:rPr>
              <a:t></a:t>
            </a:r>
            <a:r>
              <a:rPr lang="sv-SE" altLang="nb-NO" sz="1100" dirty="0">
                <a:solidFill>
                  <a:srgbClr val="000000"/>
                </a:solidFill>
              </a:rPr>
              <a:t> Bruker man en lukket oksygenmaske med for lite flow, vil det bli en opphopning av CO2.</a:t>
            </a:r>
            <a:r>
              <a:rPr lang="sv-SE" altLang="nb-NO" sz="1100" baseline="0" dirty="0">
                <a:solidFill>
                  <a:srgbClr val="000000"/>
                </a:solidFill>
              </a:rPr>
              <a:t> Dette er potensielt farlig.</a:t>
            </a:r>
            <a:endParaRPr lang="sv-SE" altLang="nb-NO" sz="1100" b="1" dirty="0"/>
          </a:p>
          <a:p>
            <a:pPr defTabSz="917617" eaLnBrk="1" hangingPunct="1">
              <a:defRPr/>
            </a:pPr>
            <a:r>
              <a:rPr lang="sv-SE" altLang="nb-NO" sz="1100" b="1" u="sng" dirty="0"/>
              <a:t>Maske med reservoar</a:t>
            </a:r>
            <a:r>
              <a:rPr lang="sv-SE" altLang="nb-NO" sz="1100" b="1" u="sng" baseline="0" dirty="0"/>
              <a:t> </a:t>
            </a:r>
            <a:r>
              <a:rPr lang="sv-SE" altLang="nb-NO" sz="1100" b="1" dirty="0"/>
              <a:t>10–15 liter/minutt 60–90 % O2 </a:t>
            </a:r>
            <a:r>
              <a:rPr lang="sv-SE" altLang="nb-NO" sz="1100" b="1" dirty="0">
                <a:sym typeface="Wingdings" panose="05000000000000000000" pitchFamily="2" charset="2"/>
              </a:rPr>
              <a:t> </a:t>
            </a:r>
            <a:r>
              <a:rPr lang="sv-SE" altLang="nb-NO" sz="1100" dirty="0">
                <a:sym typeface="Wingdings" panose="05000000000000000000" pitchFamily="2" charset="2"/>
              </a:rPr>
              <a:t>G</a:t>
            </a:r>
            <a:r>
              <a:rPr lang="sv-SE" altLang="nb-NO" sz="1100" dirty="0"/>
              <a:t>ir veldig høy O2-konsentrasjon i innådningsluften (pasienten inhalerer luft direkte fra posen = nesten 100% O2 ved høy O2-flow).</a:t>
            </a:r>
            <a:r>
              <a:rPr lang="sv-SE" altLang="nb-NO" sz="1100" b="1" dirty="0"/>
              <a:t/>
            </a:r>
            <a:br>
              <a:rPr lang="sv-SE" altLang="nb-NO" sz="1100" b="1" dirty="0"/>
            </a:br>
            <a:r>
              <a:rPr lang="sv-SE" altLang="nb-NO" sz="1100" b="1" u="sng" dirty="0"/>
              <a:t>OxymaskTM</a:t>
            </a:r>
            <a:r>
              <a:rPr lang="sv-SE" altLang="nb-NO" sz="1100" b="1" dirty="0"/>
              <a:t> 1–15 liter/minutt</a:t>
            </a:r>
            <a:r>
              <a:rPr lang="sv-SE" altLang="nb-NO" sz="1100" b="0" baseline="0" dirty="0"/>
              <a:t> </a:t>
            </a:r>
            <a:r>
              <a:rPr lang="sv-SE" altLang="nb-NO" sz="1100" b="1" baseline="0" dirty="0"/>
              <a:t>kan gi </a:t>
            </a:r>
            <a:r>
              <a:rPr lang="sv-SE" altLang="nb-NO" sz="1100" b="1" dirty="0"/>
              <a:t>24–90 % O2 </a:t>
            </a:r>
            <a:r>
              <a:rPr lang="sv-SE" altLang="nb-NO" sz="1100" b="1" dirty="0">
                <a:sym typeface="Wingdings" panose="05000000000000000000" pitchFamily="2" charset="2"/>
              </a:rPr>
              <a:t> </a:t>
            </a:r>
            <a:r>
              <a:rPr lang="sv-SE" altLang="nb-NO" sz="1100" dirty="0">
                <a:sym typeface="Wingdings" panose="05000000000000000000" pitchFamily="2" charset="2"/>
              </a:rPr>
              <a:t>Praktisk med mulighet for 1-15 l/min, MEN gir unøyaktig flow ved behov for høy O2 konsentrasjon </a:t>
            </a:r>
            <a:r>
              <a:rPr lang="sv-SE" altLang="nb-NO" sz="1100" b="1" dirty="0"/>
              <a:t>(brukes lite i Norge)</a:t>
            </a:r>
            <a:r>
              <a:rPr lang="sv-SE" altLang="nb-NO" sz="1100" dirty="0">
                <a:sym typeface="Wingdings" panose="05000000000000000000" pitchFamily="2" charset="2"/>
              </a:rPr>
              <a:t>.</a:t>
            </a:r>
            <a:r>
              <a:rPr lang="sv-SE" altLang="nb-NO" sz="1100" dirty="0"/>
              <a:t> </a:t>
            </a:r>
          </a:p>
          <a:p>
            <a:pPr defTabSz="917617" eaLnBrk="1" hangingPunct="1">
              <a:defRPr/>
            </a:pPr>
            <a:endParaRPr lang="sv-SE" altLang="nb-NO" sz="1100" dirty="0"/>
          </a:p>
          <a:p>
            <a:pPr defTabSz="917617" eaLnBrk="1" hangingPunct="1">
              <a:defRPr/>
            </a:pPr>
            <a:r>
              <a:rPr lang="sv-SE" altLang="nb-NO" sz="1100" dirty="0"/>
              <a:t>Vær tydelig på at maske med reservoar brukes i akuttmedisin i alle akutte tilfeller med alvorlig hypoxi/nedsatt oksygenmetning.</a:t>
            </a:r>
            <a:r>
              <a:rPr lang="sv-SE" altLang="nb-NO" sz="1100" dirty="0">
                <a:solidFill>
                  <a:srgbClr val="000000"/>
                </a:solidFill>
              </a:rPr>
              <a:t> </a:t>
            </a:r>
            <a:endParaRPr lang="sv-SE" altLang="nb-NO" sz="1100" dirty="0"/>
          </a:p>
          <a:p>
            <a:pPr eaLnBrk="1" hangingPunct="1"/>
            <a:endParaRPr lang="sv-SE" altLang="nb-NO" sz="1100" b="1" dirty="0"/>
          </a:p>
        </p:txBody>
      </p:sp>
      <p:sp>
        <p:nvSpPr>
          <p:cNvPr id="5325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7797" indent="-282796">
              <a:defRPr>
                <a:solidFill>
                  <a:schemeClr val="tx1"/>
                </a:solidFill>
                <a:latin typeface="Arial" pitchFamily="34" charset="0"/>
              </a:defRPr>
            </a:lvl2pPr>
            <a:lvl3pPr marL="1137502" indent="-225921">
              <a:defRPr>
                <a:solidFill>
                  <a:schemeClr val="tx1"/>
                </a:solidFill>
                <a:latin typeface="Arial" pitchFamily="34" charset="0"/>
              </a:defRPr>
            </a:lvl3pPr>
            <a:lvl4pPr marL="1592502" indent="-225921">
              <a:defRPr>
                <a:solidFill>
                  <a:schemeClr val="tx1"/>
                </a:solidFill>
                <a:latin typeface="Arial" pitchFamily="34" charset="0"/>
              </a:defRPr>
            </a:lvl4pPr>
            <a:lvl5pPr marL="2049083" indent="-225921">
              <a:defRPr>
                <a:solidFill>
                  <a:schemeClr val="tx1"/>
                </a:solidFill>
                <a:latin typeface="Arial" pitchFamily="34" charset="0"/>
              </a:defRPr>
            </a:lvl5pPr>
            <a:lvl6pPr marL="2504084" indent="-225921" eaLnBrk="0" fontAlgn="base" hangingPunct="0">
              <a:spcBef>
                <a:spcPct val="0"/>
              </a:spcBef>
              <a:spcAft>
                <a:spcPct val="0"/>
              </a:spcAft>
              <a:defRPr>
                <a:solidFill>
                  <a:schemeClr val="tx1"/>
                </a:solidFill>
                <a:latin typeface="Arial" pitchFamily="34" charset="0"/>
              </a:defRPr>
            </a:lvl6pPr>
            <a:lvl7pPr marL="2959085" indent="-225921" eaLnBrk="0" fontAlgn="base" hangingPunct="0">
              <a:spcBef>
                <a:spcPct val="0"/>
              </a:spcBef>
              <a:spcAft>
                <a:spcPct val="0"/>
              </a:spcAft>
              <a:defRPr>
                <a:solidFill>
                  <a:schemeClr val="tx1"/>
                </a:solidFill>
                <a:latin typeface="Arial" pitchFamily="34" charset="0"/>
              </a:defRPr>
            </a:lvl7pPr>
            <a:lvl8pPr marL="3414084" indent="-225921" eaLnBrk="0" fontAlgn="base" hangingPunct="0">
              <a:spcBef>
                <a:spcPct val="0"/>
              </a:spcBef>
              <a:spcAft>
                <a:spcPct val="0"/>
              </a:spcAft>
              <a:defRPr>
                <a:solidFill>
                  <a:schemeClr val="tx1"/>
                </a:solidFill>
                <a:latin typeface="Arial" pitchFamily="34" charset="0"/>
              </a:defRPr>
            </a:lvl8pPr>
            <a:lvl9pPr marL="3869085" indent="-225921" eaLnBrk="0" fontAlgn="base" hangingPunct="0">
              <a:spcBef>
                <a:spcPct val="0"/>
              </a:spcBef>
              <a:spcAft>
                <a:spcPct val="0"/>
              </a:spcAft>
              <a:defRPr>
                <a:solidFill>
                  <a:schemeClr val="tx1"/>
                </a:solidFill>
                <a:latin typeface="Arial" pitchFamily="34" charset="0"/>
              </a:defRPr>
            </a:lvl9pPr>
          </a:lstStyle>
          <a:p>
            <a:pPr defTabSz="910001"/>
            <a:fld id="{300935D6-9A7A-4D4B-A53C-E856926E5950}" type="slidenum">
              <a:rPr lang="sv-SE" altLang="nb-NO">
                <a:solidFill>
                  <a:srgbClr val="000000"/>
                </a:solidFill>
                <a:latin typeface="Calibri" pitchFamily="34" charset="0"/>
                <a:cs typeface="Arial" pitchFamily="34" charset="0"/>
              </a:rPr>
              <a:pPr defTabSz="910001"/>
              <a:t>40</a:t>
            </a:fld>
            <a:endParaRPr lang="sv-SE" altLang="nb-NO">
              <a:solidFill>
                <a:srgbClr val="000000"/>
              </a:solidFill>
              <a:latin typeface="Calibri"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solidFill>
                  <a:srgbClr val="000000"/>
                </a:solidFill>
              </a:rPr>
              <a:t>Da har vi gjennomgått observasjoner, målinger og tiltakspunkter på B ved bruk av filmer og trening.</a:t>
            </a:r>
            <a:r>
              <a:rPr lang="nb-NO" altLang="nb-NO" sz="1100" dirty="0">
                <a:solidFill>
                  <a:srgbClr val="000000"/>
                </a:solidFill>
              </a:rPr>
              <a:t> </a:t>
            </a:r>
          </a:p>
          <a:p>
            <a:pPr eaLnBrk="1" hangingPunct="1">
              <a:spcBef>
                <a:spcPct val="0"/>
              </a:spcBef>
            </a:pPr>
            <a:endParaRPr lang="nb-NO" altLang="nb-NO" sz="1100" dirty="0">
              <a:solidFill>
                <a:srgbClr val="000000"/>
              </a:solidFill>
            </a:endParaRPr>
          </a:p>
          <a:p>
            <a:pPr eaLnBrk="1" hangingPunct="1">
              <a:spcBef>
                <a:spcPct val="0"/>
              </a:spcBef>
            </a:pPr>
            <a:r>
              <a:rPr lang="nb-NO" altLang="nb-NO" sz="1100" dirty="0">
                <a:solidFill>
                  <a:srgbClr val="000000"/>
                </a:solidFill>
              </a:rPr>
              <a:t>I tillegg til målinger/</a:t>
            </a:r>
            <a:r>
              <a:rPr lang="nb-NO" altLang="nb-NO" sz="1100" dirty="0" err="1">
                <a:solidFill>
                  <a:srgbClr val="000000"/>
                </a:solidFill>
              </a:rPr>
              <a:t>vitalia</a:t>
            </a:r>
            <a:r>
              <a:rPr lang="nb-NO" altLang="nb-NO" sz="1100" dirty="0">
                <a:solidFill>
                  <a:srgbClr val="000000"/>
                </a:solidFill>
              </a:rPr>
              <a:t>  er det viktig at vi tenker på sitte-/liggestilling, frisk luft og eventuelt pusteveiledning for å hjelpe pasienten med å få til å puste godt. Dette bedrer muligheten for godt oksygenopptak. </a:t>
            </a:r>
          </a:p>
          <a:p>
            <a:pPr eaLnBrk="1" hangingPunct="1">
              <a:spcBef>
                <a:spcPct val="0"/>
              </a:spcBef>
            </a:pPr>
            <a:endParaRPr lang="nb-NO" altLang="nb-NO" sz="1100" dirty="0">
              <a:solidFill>
                <a:srgbClr val="000000"/>
              </a:solidFill>
            </a:endParaRPr>
          </a:p>
          <a:p>
            <a:pPr eaLnBrk="1" hangingPunct="1">
              <a:spcBef>
                <a:spcPct val="0"/>
              </a:spcBef>
            </a:pPr>
            <a:r>
              <a:rPr lang="nb-NO" altLang="nb-NO" sz="1100" dirty="0">
                <a:solidFill>
                  <a:srgbClr val="000000"/>
                </a:solidFill>
              </a:rPr>
              <a:t>Vi har ikke gjennomgått assistert ventilasjon, da dette tilhører HLR trening som er på trinn 2 i KlinObsKommune modellen.</a:t>
            </a:r>
          </a:p>
          <a:p>
            <a:pPr eaLnBrk="1" hangingPunct="1">
              <a:spcBef>
                <a:spcPct val="0"/>
              </a:spcBef>
            </a:pPr>
            <a:endParaRPr lang="nb-NO" altLang="nb-NO" sz="1100"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100" dirty="0"/>
              <a:t>Nå kan dere finne</a:t>
            </a:r>
            <a:r>
              <a:rPr lang="nb-NO" altLang="nb-NO" sz="1100" baseline="0" dirty="0"/>
              <a:t> skjema for</a:t>
            </a:r>
            <a:r>
              <a:rPr lang="nb-NO" altLang="nb-NO" sz="1100" dirty="0"/>
              <a:t> egenvurderingen og fylle inn.</a:t>
            </a:r>
          </a:p>
          <a:p>
            <a:pPr eaLnBrk="1" hangingPunct="1">
              <a:spcBef>
                <a:spcPct val="0"/>
              </a:spcBef>
            </a:pPr>
            <a:endParaRPr lang="nb-NO" altLang="nb-NO" sz="1100" dirty="0"/>
          </a:p>
        </p:txBody>
      </p:sp>
      <p:sp>
        <p:nvSpPr>
          <p:cNvPr id="55300"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FF54C929-A7B1-4936-9F7F-85A1416B2F34}" type="slidenum">
              <a:rPr lang="nb-NO" altLang="nb-NO">
                <a:solidFill>
                  <a:srgbClr val="000000"/>
                </a:solidFill>
              </a:rPr>
              <a:pPr/>
              <a:t>41</a:t>
            </a:fld>
            <a:endParaRPr lang="nb-NO" altLang="nb-NO">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t>Da går vi over til C – sirkulasjon.</a:t>
            </a:r>
          </a:p>
          <a:p>
            <a:pPr eaLnBrk="1" hangingPunct="1">
              <a:spcBef>
                <a:spcPct val="0"/>
              </a:spcBef>
            </a:pPr>
            <a:endParaRPr lang="nb-NO" altLang="nb-NO" sz="1100" b="1" baseline="0"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100" i="1" dirty="0"/>
              <a:t>Trykk for neste side for gjennomgang av observasjoner, målinger og tiltak på C</a:t>
            </a:r>
          </a:p>
          <a:p>
            <a:pPr eaLnBrk="1" hangingPunct="1">
              <a:spcBef>
                <a:spcPct val="0"/>
              </a:spcBef>
            </a:pPr>
            <a:endParaRPr lang="nb-NO" altLang="nb-NO" sz="1100" baseline="0" dirty="0"/>
          </a:p>
          <a:p>
            <a:pPr eaLnBrk="1" hangingPunct="1">
              <a:spcBef>
                <a:spcPct val="0"/>
              </a:spcBef>
            </a:pPr>
            <a:endParaRPr lang="nb-NO" altLang="nb-NO" dirty="0"/>
          </a:p>
        </p:txBody>
      </p:sp>
      <p:sp>
        <p:nvSpPr>
          <p:cNvPr id="59396"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DF0D62B7-D738-4456-9471-ABCD3021D10F}" type="slidenum">
              <a:rPr lang="nb-NO" altLang="nb-NO">
                <a:solidFill>
                  <a:prstClr val="black"/>
                </a:solidFill>
              </a:rPr>
              <a:pPr/>
              <a:t>42</a:t>
            </a:fld>
            <a:endParaRPr lang="nb-NO" altLang="nb-NO">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cs typeface="Calibri"/>
              </a:rPr>
              <a:t>Kroppen er avhengig av et velfungerende sirkulasjonssystem slik at alle celler og vev får de stoffer og gasser som trengs til de kjemiske prosessene som skjer for å opprettholde liv.</a:t>
            </a:r>
          </a:p>
          <a:p>
            <a:endParaRPr lang="nb-NO" sz="1100" dirty="0">
              <a:cs typeface="Calibri"/>
            </a:endParaRPr>
          </a:p>
          <a:p>
            <a:r>
              <a:rPr lang="nb-NO" sz="1100" dirty="0">
                <a:cs typeface="Calibri"/>
              </a:rPr>
              <a:t>På C er det derfor viktig å observere </a:t>
            </a:r>
            <a:r>
              <a:rPr lang="nb-NO" sz="1100" b="1" dirty="0">
                <a:cs typeface="Calibri"/>
              </a:rPr>
              <a:t>-&gt; </a:t>
            </a:r>
            <a:r>
              <a:rPr lang="nb-NO" sz="1100" b="1" i="1" dirty="0"/>
              <a:t>Snakk deg igjennom siden</a:t>
            </a:r>
          </a:p>
          <a:p>
            <a:endParaRPr lang="nb-NO" sz="1100" b="1" dirty="0">
              <a:cs typeface="Calibri"/>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43</a:t>
            </a:fld>
            <a:endParaRPr lang="nb-NO" altLang="nb-NO">
              <a:solidFill>
                <a:prstClr val="black"/>
              </a:solidFill>
            </a:endParaRPr>
          </a:p>
        </p:txBody>
      </p:sp>
    </p:spTree>
    <p:extLst>
      <p:ext uri="{BB962C8B-B14F-4D97-AF65-F5344CB8AC3E}">
        <p14:creationId xmlns:p14="http://schemas.microsoft.com/office/powerpoint/2010/main" val="1431120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cs typeface="Calibri" panose="020F0502020204030204"/>
              </a:rPr>
              <a:t>Til instruktører: </a:t>
            </a:r>
          </a:p>
          <a:p>
            <a:r>
              <a:rPr lang="nb-NO" sz="1100" i="1" dirty="0">
                <a:cs typeface="Calibri" panose="020F0502020204030204"/>
              </a:rPr>
              <a:t>Si hensikt og t</a:t>
            </a:r>
            <a:r>
              <a:rPr lang="nb-NO" sz="1100" b="0" i="1" dirty="0"/>
              <a:t>rykk på bildet for å se på film</a:t>
            </a:r>
          </a:p>
          <a:p>
            <a:endParaRPr lang="nb-NO" i="1" dirty="0">
              <a:cs typeface="Calibri" panose="020F0502020204030204"/>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44</a:t>
            </a:fld>
            <a:endParaRPr lang="nb-NO" altLang="nb-NO">
              <a:solidFill>
                <a:prstClr val="black"/>
              </a:solidFill>
            </a:endParaRPr>
          </a:p>
        </p:txBody>
      </p:sp>
    </p:spTree>
    <p:extLst>
      <p:ext uri="{BB962C8B-B14F-4D97-AF65-F5344CB8AC3E}">
        <p14:creationId xmlns:p14="http://schemas.microsoft.com/office/powerpoint/2010/main" val="3917716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1" dirty="0"/>
              <a:t>Da skal vi gjennomføre kapillær måling. </a:t>
            </a:r>
            <a:r>
              <a:rPr lang="nb-NO" sz="1100" dirty="0"/>
              <a:t>Gå sammen med makkeren din.</a:t>
            </a:r>
            <a:endParaRPr lang="en-US" sz="1100" dirty="0"/>
          </a:p>
          <a:p>
            <a:endParaRPr lang="nb-NO" sz="1100" b="1" dirty="0"/>
          </a:p>
          <a:p>
            <a:r>
              <a:rPr lang="nb-NO" sz="1100" b="1" dirty="0"/>
              <a:t>Gjennomføring:</a:t>
            </a:r>
            <a:endParaRPr lang="en-US" sz="1100" b="1" dirty="0">
              <a:cs typeface="Calibri"/>
            </a:endParaRPr>
          </a:p>
          <a:p>
            <a:r>
              <a:rPr lang="nb-NO" sz="1100" dirty="0"/>
              <a:t>1. Klem på negleseng, i pannen og evt. på brystbeinet. Hold presset i 5 sekunder</a:t>
            </a:r>
            <a:endParaRPr lang="en-US" sz="1100" dirty="0"/>
          </a:p>
          <a:p>
            <a:r>
              <a:rPr lang="nb-NO" sz="1100" dirty="0"/>
              <a:t>2. Slipp opp</a:t>
            </a:r>
            <a:endParaRPr lang="en-US" sz="1100" dirty="0"/>
          </a:p>
          <a:p>
            <a:r>
              <a:rPr lang="nb-NO" sz="1100" dirty="0"/>
              <a:t>3. Tell sekundene før normal hudfarge kommer tilbake (normalt 2-3 sekunder)</a:t>
            </a:r>
            <a:endParaRPr lang="en-US" sz="1100" dirty="0"/>
          </a:p>
          <a:p>
            <a:endParaRPr lang="nb-NO" sz="1100" dirty="0"/>
          </a:p>
          <a:p>
            <a:r>
              <a:rPr lang="nb-NO" sz="1100" dirty="0"/>
              <a:t>Forsinket kapillær fylling, dvs. over 3 sekunder, er tegn på nedsatt sirkulasjon. </a:t>
            </a:r>
          </a:p>
          <a:p>
            <a:endParaRPr lang="nb-NO" altLang="nb-NO" dirty="0">
              <a:cs typeface="Calibri"/>
            </a:endParaRP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45</a:t>
            </a:fld>
            <a:endParaRPr lang="nb-NO" altLang="nb-NO">
              <a:solidFill>
                <a:srgbClr val="000000"/>
              </a:solidFill>
            </a:endParaRPr>
          </a:p>
        </p:txBody>
      </p:sp>
    </p:spTree>
    <p:extLst>
      <p:ext uri="{BB962C8B-B14F-4D97-AF65-F5344CB8AC3E}">
        <p14:creationId xmlns:p14="http://schemas.microsoft.com/office/powerpoint/2010/main" val="3562967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0" dirty="0">
                <a:cs typeface="Calibri"/>
              </a:rPr>
              <a:t>Til instruktør: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cs typeface="Calibri"/>
              </a:rPr>
              <a:t>Si hensikt og </a:t>
            </a:r>
            <a:r>
              <a:rPr lang="nb-NO" sz="1100" b="0" i="1" dirty="0">
                <a:cs typeface="Calibri"/>
              </a:rPr>
              <a:t>t</a:t>
            </a:r>
            <a:r>
              <a:rPr lang="nb-NO" sz="1100" b="0" i="1" dirty="0"/>
              <a:t>rykk på bildet for å se på film</a:t>
            </a:r>
          </a:p>
          <a:p>
            <a:endParaRPr lang="nb-NO"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46</a:t>
            </a:fld>
            <a:endParaRPr lang="nb-NO" altLang="nb-NO">
              <a:solidFill>
                <a:prstClr val="black"/>
              </a:solidFill>
            </a:endParaRPr>
          </a:p>
        </p:txBody>
      </p:sp>
    </p:spTree>
    <p:extLst>
      <p:ext uri="{BB962C8B-B14F-4D97-AF65-F5344CB8AC3E}">
        <p14:creationId xmlns:p14="http://schemas.microsoft.com/office/powerpoint/2010/main" val="2363413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cs typeface="Calibri"/>
              </a:rPr>
              <a:t>Trening på å kjenne og vurdere puls. Dette krever kanskje mer trening enn vi tror.</a:t>
            </a:r>
          </a:p>
          <a:p>
            <a:endParaRPr lang="nb-NO" altLang="nb-NO" sz="1100" b="1" dirty="0">
              <a:cs typeface="Calibri"/>
            </a:endParaRPr>
          </a:p>
          <a:p>
            <a:r>
              <a:rPr lang="nb-NO" altLang="nb-NO" sz="1100" b="1" dirty="0">
                <a:cs typeface="Calibri"/>
              </a:rPr>
              <a:t>Gjennomføring: </a:t>
            </a:r>
          </a:p>
          <a:p>
            <a:pPr marL="229405" indent="-229405">
              <a:buAutoNum type="arabicPeriod"/>
            </a:pPr>
            <a:r>
              <a:rPr lang="nb-NO" altLang="nb-NO" sz="1100" dirty="0">
                <a:cs typeface="Calibri"/>
              </a:rPr>
              <a:t>Palper pulsen på tommelfingersiden av håndleddet, her er a. radialis lett tilgjengelig. Finn også halspulsåren (a. </a:t>
            </a:r>
            <a:r>
              <a:rPr lang="nb-NO" altLang="nb-NO" sz="1100" dirty="0" err="1">
                <a:cs typeface="Calibri"/>
              </a:rPr>
              <a:t>carotis</a:t>
            </a:r>
            <a:r>
              <a:rPr lang="nb-NO" altLang="nb-NO" sz="1100" dirty="0">
                <a:cs typeface="Calibri"/>
              </a:rPr>
              <a:t>). Kjenn på egen puls først, deretter hos makker. </a:t>
            </a:r>
          </a:p>
          <a:p>
            <a:pPr marL="229405" indent="-229405">
              <a:buAutoNum type="arabicPeriod"/>
            </a:pPr>
            <a:r>
              <a:rPr lang="nb-NO" altLang="nb-NO" sz="1100" dirty="0">
                <a:cs typeface="Calibri"/>
              </a:rPr>
              <a:t>Press fingertuppene dine med pekefingeren og langfingeren mot arterien til pasienten</a:t>
            </a:r>
          </a:p>
          <a:p>
            <a:pPr marL="229405" indent="-229405">
              <a:buAutoNum type="arabicPeriod"/>
            </a:pPr>
            <a:r>
              <a:rPr lang="nb-NO" altLang="nb-NO" sz="1100" dirty="0">
                <a:cs typeface="Calibri"/>
              </a:rPr>
              <a:t>Tell pulsslagene i 1 minutt, eventuelt i 30 sekunder og gang med 2 hvis pulsen er regelmessig</a:t>
            </a:r>
          </a:p>
          <a:p>
            <a:pPr marL="229405" indent="-229405">
              <a:buAutoNum type="arabicPeriod"/>
            </a:pPr>
            <a:endParaRPr lang="nb-NO" altLang="nb-NO" sz="1100" dirty="0">
              <a:cs typeface="Calibri"/>
            </a:endParaRPr>
          </a:p>
          <a:p>
            <a:r>
              <a:rPr lang="nb-NO" altLang="nb-NO" sz="1100" dirty="0">
                <a:cs typeface="Calibri"/>
              </a:rPr>
              <a:t>Vær obs på at det finnes mange apparater som oppgir puls, blant annet elektroniske blodtrykksapparat og saturasjonsmålere. Disse måler imidlertid ikke pulsens regelmessighet eller kvalitet. En kan dermed gå glipp av viktig informasjon som for eksempel nyoppstått eller forverret rytmeforstyrrelser i hjertet. </a:t>
            </a: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47</a:t>
            </a:fld>
            <a:endParaRPr lang="nb-NO" altLang="nb-NO">
              <a:solidFill>
                <a:srgbClr val="000000"/>
              </a:solidFill>
            </a:endParaRPr>
          </a:p>
        </p:txBody>
      </p:sp>
    </p:spTree>
    <p:extLst>
      <p:ext uri="{BB962C8B-B14F-4D97-AF65-F5344CB8AC3E}">
        <p14:creationId xmlns:p14="http://schemas.microsoft.com/office/powerpoint/2010/main" val="1048541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cs typeface="Calibri"/>
              </a:rPr>
              <a:t>Blodtrykk er trykket i</a:t>
            </a:r>
            <a:r>
              <a:rPr lang="nb-NO" sz="1100" b="1" baseline="0" dirty="0">
                <a:cs typeface="Calibri"/>
              </a:rPr>
              <a:t> </a:t>
            </a:r>
            <a:r>
              <a:rPr lang="nb-NO" sz="1100" b="1" dirty="0">
                <a:cs typeface="Calibri"/>
              </a:rPr>
              <a:t>åreveggen som blodet utgjør når det sirkulerer gjennom kroppen. </a:t>
            </a:r>
          </a:p>
          <a:p>
            <a:endParaRPr lang="nb-NO" sz="1100" dirty="0">
              <a:cs typeface="Calibri"/>
            </a:endParaRPr>
          </a:p>
          <a:p>
            <a:pPr marL="171450" indent="-171450">
              <a:buFont typeface="Arial" panose="020B0604020202020204" pitchFamily="34" charset="0"/>
              <a:buChar char="•"/>
            </a:pPr>
            <a:r>
              <a:rPr lang="nb-NO" sz="1100" dirty="0">
                <a:cs typeface="Calibri"/>
              </a:rPr>
              <a:t>Systolisk trykk (overtrykk) er trykket mot åreveggen når hjertets venstre hjertekammer trekker seg sammen</a:t>
            </a:r>
          </a:p>
          <a:p>
            <a:endParaRPr lang="nb-NO" sz="1100" dirty="0">
              <a:cs typeface="Calibri"/>
            </a:endParaRPr>
          </a:p>
          <a:p>
            <a:pPr marL="171450" indent="-171450">
              <a:buFont typeface="Arial" panose="020B0604020202020204" pitchFamily="34" charset="0"/>
              <a:buChar char="•"/>
            </a:pPr>
            <a:r>
              <a:rPr lang="nb-NO" sz="1100" dirty="0">
                <a:cs typeface="Calibri"/>
              </a:rPr>
              <a:t>Diastolisk trykk (undertrykk) er trykket mot åreveggen når hjertet hviler mellom hver sammentrekning </a:t>
            </a:r>
            <a:endParaRPr lang="nb-NO" sz="1100" dirty="0"/>
          </a:p>
          <a:p>
            <a:endParaRPr lang="nb-NO" sz="1100" dirty="0">
              <a:cs typeface="Calibri"/>
            </a:endParaRPr>
          </a:p>
          <a:p>
            <a:r>
              <a:rPr lang="nb-NO" sz="1100" dirty="0">
                <a:cs typeface="Calibri"/>
              </a:rPr>
              <a:t>Normalt kan blodtrykket ligge mellom 100/60 og 140/90</a:t>
            </a:r>
          </a:p>
          <a:p>
            <a:endParaRPr lang="nb-NO" sz="1100" dirty="0">
              <a:cs typeface="Calibri"/>
            </a:endParaRPr>
          </a:p>
          <a:p>
            <a:r>
              <a:rPr lang="nb-NO" sz="1100" i="1" dirty="0">
                <a:cs typeface="Calibri"/>
              </a:rPr>
              <a:t>Trykk på bildet for å vise film</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48</a:t>
            </a:fld>
            <a:endParaRPr lang="nb-NO" altLang="nb-NO">
              <a:solidFill>
                <a:prstClr val="black"/>
              </a:solidFill>
            </a:endParaRPr>
          </a:p>
        </p:txBody>
      </p:sp>
    </p:spTree>
    <p:extLst>
      <p:ext uri="{BB962C8B-B14F-4D97-AF65-F5344CB8AC3E}">
        <p14:creationId xmlns:p14="http://schemas.microsoft.com/office/powerpoint/2010/main" val="2041659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Da trener vi to og to igjen</a:t>
            </a:r>
          </a:p>
          <a:p>
            <a:endParaRPr lang="nb-NO" altLang="nb-NO" sz="1100" b="1" dirty="0"/>
          </a:p>
          <a:p>
            <a:r>
              <a:rPr lang="nb-NO" altLang="nb-NO" sz="1100" b="1" dirty="0"/>
              <a:t>Utstyr: </a:t>
            </a:r>
            <a:r>
              <a:rPr lang="nb-NO" altLang="nb-NO" sz="1100" dirty="0">
                <a:cs typeface="Calibri"/>
              </a:rPr>
              <a:t>Blodtrykksapparat,</a:t>
            </a:r>
            <a:r>
              <a:rPr lang="nb-NO" altLang="nb-NO" sz="1100" baseline="0" dirty="0">
                <a:cs typeface="Calibri"/>
              </a:rPr>
              <a:t> s</a:t>
            </a:r>
            <a:r>
              <a:rPr lang="nb-NO" altLang="nb-NO" sz="1100" dirty="0">
                <a:cs typeface="Calibri"/>
              </a:rPr>
              <a:t>tetoskop, mansjett i rett størrelse</a:t>
            </a:r>
          </a:p>
          <a:p>
            <a:r>
              <a:rPr lang="nb-NO" altLang="nb-NO" sz="1100" b="1" dirty="0">
                <a:cs typeface="Calibri"/>
              </a:rPr>
              <a:t>Gjennomføring:</a:t>
            </a:r>
          </a:p>
          <a:p>
            <a:pPr marL="229405" indent="-229405">
              <a:buAutoNum type="arabicPeriod"/>
            </a:pPr>
            <a:r>
              <a:rPr lang="nb-NO" altLang="nb-NO" sz="1100" dirty="0">
                <a:cs typeface="Calibri"/>
              </a:rPr>
              <a:t>Pasienten anbefales å hvile minst 3-5 minutter før måling hvis mulig</a:t>
            </a:r>
          </a:p>
          <a:p>
            <a:pPr marL="229405" indent="-229405">
              <a:buAutoNum type="arabicPeriod"/>
            </a:pPr>
            <a:r>
              <a:rPr lang="nb-NO" altLang="nb-NO" sz="1100" dirty="0">
                <a:cs typeface="Calibri"/>
              </a:rPr>
              <a:t>Ta av klær som strammer</a:t>
            </a:r>
          </a:p>
          <a:p>
            <a:pPr marL="229405" indent="-229405">
              <a:buAutoNum type="arabicPeriod"/>
            </a:pPr>
            <a:r>
              <a:rPr lang="nb-NO" altLang="nb-NO" sz="1100" dirty="0">
                <a:cs typeface="Calibri"/>
              </a:rPr>
              <a:t>Sikre at det er riktig mansjett. Mansjett måles rundt armen, den hvite streken skal være innenfor de to pilene på mansjetten. Alternativt bruk målebånd for å finne rett størrelse.</a:t>
            </a:r>
          </a:p>
          <a:p>
            <a:pPr marL="229405" indent="-229405">
              <a:buAutoNum type="arabicPeriod"/>
            </a:pPr>
            <a:r>
              <a:rPr lang="nb-NO" altLang="nb-NO" sz="1100" dirty="0">
                <a:cs typeface="Calibri"/>
              </a:rPr>
              <a:t>Mansjetten plasseres to-tre centimeter over albueleddet, finn arterien og pulsen i albueleddet og plasser mansjetten med pilen over arterien. </a:t>
            </a:r>
          </a:p>
          <a:p>
            <a:pPr marL="229405" indent="-229405">
              <a:buAutoNum type="arabicPeriod"/>
            </a:pPr>
            <a:r>
              <a:rPr lang="nb-NO" altLang="nb-NO" sz="1100" dirty="0">
                <a:cs typeface="Calibri"/>
              </a:rPr>
              <a:t>Start blodtrykksmåling</a:t>
            </a:r>
          </a:p>
          <a:p>
            <a:r>
              <a:rPr lang="nb-NO" altLang="nb-NO" sz="1100" dirty="0">
                <a:cs typeface="Calibri"/>
              </a:rPr>
              <a:t>Ved elektronisk apparat</a:t>
            </a:r>
          </a:p>
          <a:p>
            <a:pPr marL="229405" indent="-229405">
              <a:buAutoNum type="alphaLcParenR"/>
            </a:pPr>
            <a:r>
              <a:rPr lang="nb-NO" altLang="nb-NO" sz="1100" dirty="0">
                <a:cs typeface="Calibri"/>
              </a:rPr>
              <a:t>Start blodtrykksmålingen (følg produsentens manual for det aktuelle apparatet) og følg opp fra punkt 6</a:t>
            </a:r>
            <a:endParaRPr lang="nb-NO" sz="1100" dirty="0">
              <a:cs typeface="Calibri" panose="020F0502020204030204"/>
            </a:endParaRPr>
          </a:p>
          <a:p>
            <a:r>
              <a:rPr lang="nb-NO" altLang="nb-NO" sz="1100" dirty="0">
                <a:cs typeface="Calibri"/>
              </a:rPr>
              <a:t>Ved manuelt apparat</a:t>
            </a:r>
          </a:p>
          <a:p>
            <a:pPr marL="229405" indent="-229405">
              <a:buAutoNum type="alphaLcParenR"/>
            </a:pPr>
            <a:r>
              <a:rPr lang="nb-NO" sz="1100" dirty="0">
                <a:cs typeface="Calibri"/>
              </a:rPr>
              <a:t>Stetoskop</a:t>
            </a:r>
            <a:r>
              <a:rPr lang="nb-NO" sz="1100" dirty="0"/>
              <a:t> plasseres i ørene med ørepluggene pekende fremover for å gå rett inn i ørekanalen (Se bilde under)</a:t>
            </a:r>
            <a:endParaRPr lang="nb-NO" sz="1100" dirty="0">
              <a:cs typeface="Calibri"/>
            </a:endParaRPr>
          </a:p>
          <a:p>
            <a:pPr marL="229405" indent="-229405">
              <a:buAutoNum type="alphaLcParenR"/>
            </a:pPr>
            <a:r>
              <a:rPr lang="nb-NO" sz="1100" dirty="0"/>
              <a:t>Plasser stetoskopet over arterien ved albuen. Hold den på plass, ikke plasser den under mansjetten da det lett kan skape forstyrrende lyder. Husk å sjekke at ventilen er stilt inn på rett side dersom en bruker et stetoskop med både en membranside og klokkeside. (Se bilde under)                           </a:t>
            </a:r>
            <a:endParaRPr lang="nb-NO" sz="1100" dirty="0">
              <a:cs typeface="Calibri"/>
            </a:endParaRPr>
          </a:p>
          <a:p>
            <a:pPr marL="229405" indent="-229405">
              <a:buAutoNum type="alphaLcParenR"/>
            </a:pPr>
            <a:r>
              <a:rPr lang="nb-NO" sz="1100" dirty="0"/>
              <a:t>Mansjetten pumpes opp ca. 30-40 mmHg over forventet blodtrykk hvis dette er kjent. Unngå unødvendig stram mansjett</a:t>
            </a:r>
            <a:endParaRPr lang="nb-NO" sz="1100" dirty="0">
              <a:cs typeface="Calibri"/>
            </a:endParaRPr>
          </a:p>
          <a:p>
            <a:pPr marL="229405" indent="-229405">
              <a:buAutoNum type="alphaLcParenR"/>
            </a:pPr>
            <a:r>
              <a:rPr lang="nb-NO" sz="1100" dirty="0"/>
              <a:t>Slipp så luften ut med en hastighet på 2-3mmHg per pulsslag</a:t>
            </a:r>
            <a:endParaRPr lang="nb-NO" sz="1100" dirty="0">
              <a:cs typeface="Calibri"/>
            </a:endParaRPr>
          </a:p>
          <a:p>
            <a:pPr marL="229405" indent="-229405">
              <a:buAutoNum type="alphaLcParenR"/>
            </a:pPr>
            <a:r>
              <a:rPr lang="nb-NO" sz="1100" dirty="0"/>
              <a:t>Det systoliske blodtrykket får man når man hører en klar dunkelyd i stetoskopet</a:t>
            </a:r>
            <a:endParaRPr lang="nb-NO" sz="1100" dirty="0">
              <a:cs typeface="Calibri"/>
            </a:endParaRPr>
          </a:p>
          <a:p>
            <a:pPr marL="229405" indent="-229405">
              <a:buAutoNum type="alphaLcParenR"/>
            </a:pPr>
            <a:r>
              <a:rPr lang="nb-NO" sz="1100" dirty="0"/>
              <a:t>Det diastoliske blodtrykket får man når lyden er helt borte</a:t>
            </a:r>
            <a:endParaRPr lang="nb-NO" sz="1100" dirty="0">
              <a:cs typeface="Calibri"/>
            </a:endParaRPr>
          </a:p>
          <a:p>
            <a:r>
              <a:rPr lang="nb-NO" sz="1100" dirty="0"/>
              <a:t>6.   Tørk av mansjett og eventuelt stetoskop og øreplugger</a:t>
            </a:r>
          </a:p>
          <a:p>
            <a:r>
              <a:rPr lang="nb-NO" sz="1100" dirty="0"/>
              <a:t>7.   Resultat noteres i pasientens journal/kurve og rapporteres videre </a:t>
            </a:r>
            <a:endParaRPr lang="nb-NO" sz="1100" dirty="0">
              <a:cs typeface="Calibri"/>
            </a:endParaRPr>
          </a:p>
          <a:p>
            <a:endParaRPr lang="nb-NO" altLang="nb-NO" dirty="0">
              <a:cs typeface="Calibri"/>
            </a:endParaRP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49</a:t>
            </a:fld>
            <a:endParaRPr lang="nb-NO" altLang="nb-NO">
              <a:solidFill>
                <a:srgbClr val="000000"/>
              </a:solidFill>
            </a:endParaRPr>
          </a:p>
        </p:txBody>
      </p:sp>
    </p:spTree>
    <p:extLst>
      <p:ext uri="{BB962C8B-B14F-4D97-AF65-F5344CB8AC3E}">
        <p14:creationId xmlns:p14="http://schemas.microsoft.com/office/powerpoint/2010/main" val="48700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Til instruktører:</a:t>
            </a:r>
          </a:p>
          <a:p>
            <a:r>
              <a:rPr lang="nb-NO" altLang="nb-NO" sz="1100" b="1" dirty="0"/>
              <a:t>(Dette bildet brukes i instruktøropplæring/lederopplæring. Skjules ved ordinære kurs).</a:t>
            </a:r>
          </a:p>
          <a:p>
            <a:pPr defTabSz="917617">
              <a:defRPr/>
            </a:pPr>
            <a:r>
              <a:rPr lang="nb-NO" altLang="nb-NO" sz="1100" dirty="0"/>
              <a:t>Innholdet i følgende</a:t>
            </a:r>
            <a:r>
              <a:rPr lang="nb-NO" altLang="nb-NO" sz="1100" baseline="0" dirty="0"/>
              <a:t> PowerPoint ti</a:t>
            </a:r>
            <a:r>
              <a:rPr lang="nb-NO" altLang="nb-NO" sz="1100" dirty="0"/>
              <a:t>lhører trinn 1 i KlinObsKommune modellen. </a:t>
            </a:r>
          </a:p>
          <a:p>
            <a:r>
              <a:rPr lang="nb-NO" altLang="nb-NO" sz="1100" dirty="0"/>
              <a:t>Fokus er på grunnleggende ferdigheter innen vitale målinger og handlingsberedskap i en ABCDE observasjon. </a:t>
            </a:r>
          </a:p>
          <a:p>
            <a:endParaRPr lang="nb-NO" altLang="nb-NO" sz="1100" dirty="0"/>
          </a:p>
          <a:p>
            <a:r>
              <a:rPr lang="nb-NO" altLang="nb-NO" sz="1100" dirty="0"/>
              <a:t>Som dere ser så innebærer trinn 1</a:t>
            </a:r>
            <a:r>
              <a:rPr lang="nb-NO" altLang="nb-NO" sz="1100" baseline="0" dirty="0"/>
              <a:t> </a:t>
            </a:r>
            <a:r>
              <a:rPr lang="nb-NO" altLang="nb-NO" sz="1100" dirty="0"/>
              <a:t>et tre timers kurs…….. </a:t>
            </a:r>
            <a:r>
              <a:rPr lang="nb-NO" altLang="nb-NO" sz="1100" b="1" dirty="0"/>
              <a:t>(-&gt; gjennomgå boks til venstre i bildet)</a:t>
            </a:r>
            <a:r>
              <a:rPr lang="nb-NO" altLang="nb-NO" sz="1100" dirty="0"/>
              <a:t>.</a:t>
            </a:r>
          </a:p>
          <a:p>
            <a:endParaRPr lang="nb-NO" altLang="nb-NO" sz="1100" dirty="0"/>
          </a:p>
          <a:p>
            <a:pPr marL="0" indent="0">
              <a:buFont typeface="Arial" panose="020B0604020202020204" pitchFamily="34" charset="0"/>
              <a:buNone/>
            </a:pPr>
            <a:r>
              <a:rPr lang="nb-NO" altLang="nb-NO" sz="1100" dirty="0"/>
              <a:t>I tillegg til dette finnes det også en digital læringsressurs på Kompetansebroen. Denne kan brukes som …… </a:t>
            </a:r>
            <a:r>
              <a:rPr lang="nb-NO" altLang="nb-NO" sz="1100" b="1" dirty="0"/>
              <a:t>(-&gt; gjennomgå kulepunktene boks til høyre)</a:t>
            </a:r>
            <a:r>
              <a:rPr lang="nb-NO" altLang="nb-NO" sz="1100" dirty="0"/>
              <a:t>.  </a:t>
            </a:r>
          </a:p>
          <a:p>
            <a:endParaRPr lang="nb-NO" altLang="nb-NO" sz="1100" dirty="0"/>
          </a:p>
          <a:p>
            <a:r>
              <a:rPr lang="nb-NO" altLang="nb-NO" sz="1100" dirty="0"/>
              <a:t>Sammen med dette finnes også kommunalt tilpasset</a:t>
            </a:r>
            <a:r>
              <a:rPr lang="nb-NO" altLang="nb-NO" sz="1100" baseline="0" dirty="0"/>
              <a:t> </a:t>
            </a:r>
            <a:r>
              <a:rPr lang="nb-NO" altLang="nb-NO" sz="1100" dirty="0"/>
              <a:t>ABCDE lommekort og ISBAR kommunikasjonsskjema </a:t>
            </a:r>
            <a:r>
              <a:rPr kumimoji="0" lang="nb-NO" altLang="nb-NO" sz="1100" b="1" i="0" u="none" strike="noStrike" kern="1200" cap="none" spc="0" normalizeH="0" baseline="0" noProof="0" dirty="0">
                <a:ln>
                  <a:noFill/>
                </a:ln>
                <a:solidFill>
                  <a:prstClr val="black"/>
                </a:solidFill>
                <a:effectLst/>
                <a:uLnTx/>
                <a:uFillTx/>
                <a:latin typeface="+mn-lt"/>
                <a:ea typeface="+mn-ea"/>
                <a:cs typeface="+mn-cs"/>
              </a:rPr>
              <a:t>(-&gt; vis dette fysisk) </a:t>
            </a:r>
            <a:r>
              <a:rPr kumimoji="0" lang="nb-NO" altLang="nb-NO" sz="1100" b="0" i="0" u="none" strike="noStrike" kern="1200" cap="none" spc="0" normalizeH="0" baseline="0" noProof="0" dirty="0" err="1">
                <a:ln>
                  <a:noFill/>
                </a:ln>
                <a:solidFill>
                  <a:prstClr val="black"/>
                </a:solidFill>
                <a:effectLst/>
                <a:uLnTx/>
                <a:uFillTx/>
                <a:latin typeface="+mn-lt"/>
                <a:ea typeface="+mn-ea"/>
                <a:cs typeface="+mn-cs"/>
              </a:rPr>
              <a:t>Trykklare</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 filer finnes </a:t>
            </a:r>
            <a:r>
              <a:rPr kumimoji="0" lang="nb-NO" altLang="nb-NO" sz="1100" b="1" i="0" u="none" strike="noStrike" kern="1200" cap="none" spc="0" normalizeH="0" baseline="0" noProof="0" dirty="0">
                <a:ln>
                  <a:noFill/>
                </a:ln>
                <a:solidFill>
                  <a:prstClr val="black"/>
                </a:solidFill>
                <a:effectLst/>
                <a:uLnTx/>
                <a:uFillTx/>
                <a:latin typeface="+mn-lt"/>
                <a:ea typeface="+mn-ea"/>
                <a:cs typeface="+mn-cs"/>
              </a:rPr>
              <a:t>her </a:t>
            </a:r>
            <a:r>
              <a:rPr lang="nb-NO" sz="1100" dirty="0">
                <a:hlinkClick r:id="rId3"/>
              </a:rPr>
              <a:t>https://www.utviklingssenter.no/klinisk-observasjonskompetanse-i-kommunehelsetjenesten/lommekort-og-skjema</a:t>
            </a:r>
            <a:endParaRPr lang="nb-NO" altLang="nb-NO" sz="1100" b="1" dirty="0"/>
          </a:p>
          <a:p>
            <a:endParaRPr lang="nb-NO" altLang="nb-NO" sz="1100" dirty="0"/>
          </a:p>
          <a:p>
            <a:r>
              <a:rPr lang="nb-NO" altLang="nb-NO" sz="1100" dirty="0"/>
              <a:t>Undervisningen gjennomføres ved kort innledende teori, korte opplæringsfilmer, før praktisk trening. Til slutt skal det gjøres en vurdering av egen læring. </a:t>
            </a:r>
          </a:p>
          <a:p>
            <a:endParaRPr lang="nb-NO" altLang="nb-NO" sz="1100" dirty="0"/>
          </a:p>
        </p:txBody>
      </p:sp>
      <p:sp>
        <p:nvSpPr>
          <p:cNvPr id="14340"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2F72966F-34C8-464E-A645-8EF9B6ED50AC}" type="slidenum">
              <a:rPr lang="nb-NO" altLang="nb-NO">
                <a:solidFill>
                  <a:prstClr val="black"/>
                </a:solidFill>
              </a:rPr>
              <a:pPr defTabSz="458809">
                <a:defRPr/>
              </a:pPr>
              <a:t>5</a:t>
            </a:fld>
            <a:endParaRPr lang="nb-NO" altLang="nb-NO">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sv-SE" sz="1100" b="1" i="1" dirty="0">
                <a:ea typeface="MS PGothic" pitchFamily="34" charset="-128"/>
              </a:rPr>
              <a:t>Bildene om sepsis brukes hvis det er aktuelt å gå gjennom ytterligere kunnskap om sepsis på din avdeling</a:t>
            </a:r>
          </a:p>
          <a:p>
            <a:endParaRPr lang="nb-NO" sz="1100" dirty="0"/>
          </a:p>
          <a:p>
            <a:r>
              <a:rPr lang="nb-NO" sz="1100" b="1" dirty="0"/>
              <a:t>Sepsis </a:t>
            </a:r>
            <a:r>
              <a:rPr lang="nb-NO" sz="1100" dirty="0"/>
              <a:t>er en livstruende situasjon med organsvikt som oppstår på grunn av alvorlig infeksjon. Sepsis er en reaksjon på bakterier som kommer over i blodbanen og hvor kroppens infeksjonsforsvar overreagerer. Dette medfører skader på en rekke av kroppens organer og funksjonene </a:t>
            </a:r>
            <a:r>
              <a:rPr lang="nb-NO" sz="1100" b="0" dirty="0"/>
              <a:t>til </a:t>
            </a:r>
            <a:r>
              <a:rPr lang="nb-NO" sz="1100" dirty="0"/>
              <a:t>disse organene svikter. </a:t>
            </a:r>
          </a:p>
          <a:p>
            <a:r>
              <a:rPr lang="nb-NO" sz="1100" dirty="0"/>
              <a:t>Sepsis kan utvikle seg fra små kutt eller rift som blir betente, eller </a:t>
            </a:r>
            <a:r>
              <a:rPr lang="nb-NO" sz="1100" b="0" dirty="0"/>
              <a:t>fra </a:t>
            </a:r>
            <a:r>
              <a:rPr lang="nb-NO" sz="1100" dirty="0"/>
              <a:t>en uskyldig urinveisinfeksjon eller lungebetennelse</a:t>
            </a:r>
          </a:p>
          <a:p>
            <a:r>
              <a:rPr lang="nb-NO" sz="1100" dirty="0">
                <a:cs typeface="Calibri"/>
              </a:rPr>
              <a:t>Symptomene kan i starten være vanskelig å oppdage, først og fremst fordi symptomene er diffuse. </a:t>
            </a:r>
            <a:r>
              <a:rPr lang="nb-NO" sz="1100" dirty="0" err="1">
                <a:cs typeface="Calibri"/>
              </a:rPr>
              <a:t>qSOFA</a:t>
            </a:r>
            <a:r>
              <a:rPr lang="nb-NO" sz="1100" dirty="0">
                <a:cs typeface="Calibri"/>
              </a:rPr>
              <a:t> og NEWS2 er skåringssystemer utviklet for å tidlig fange opp risiko for sepsis.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mn-lt"/>
                <a:ea typeface="+mn-ea"/>
                <a:cs typeface="+mn-cs"/>
              </a:rPr>
              <a:t>Hvis en person har mistenkt eller bekreftet infeksjon og tegn på dårlig allmenntilstand, skal helsepersonell alltid spørre seg selv: “</a:t>
            </a:r>
            <a:r>
              <a:rPr kumimoji="0" lang="nb-NO" sz="1100" b="1" i="0" u="none" strike="noStrike" kern="1200" cap="none" spc="0" normalizeH="0" baseline="0" noProof="0" dirty="0">
                <a:ln>
                  <a:noFill/>
                </a:ln>
                <a:solidFill>
                  <a:prstClr val="black"/>
                </a:solidFill>
                <a:effectLst/>
                <a:uLnTx/>
                <a:uFillTx/>
                <a:latin typeface="+mn-lt"/>
                <a:ea typeface="+mn-ea"/>
                <a:cs typeface="+mn-cs"/>
              </a:rPr>
              <a:t>Kan det være sepsis</a:t>
            </a:r>
            <a:r>
              <a:rPr kumimoji="0" lang="nb-NO" sz="1100" b="0" i="0" u="none" strike="noStrike" kern="1200" cap="none" spc="0" normalizeH="0" baseline="0" noProof="0" dirty="0">
                <a:ln>
                  <a:noFill/>
                </a:ln>
                <a:solidFill>
                  <a:prstClr val="black"/>
                </a:solidFill>
                <a:effectLst/>
                <a:uLnTx/>
                <a:uFillTx/>
                <a:latin typeface="+mn-lt"/>
                <a:ea typeface="+mn-ea"/>
                <a:cs typeface="+mn-cs"/>
              </a:rPr>
              <a:t>?”</a:t>
            </a:r>
          </a:p>
          <a:p>
            <a:endParaRPr lang="nb-NO" sz="1100" dirty="0">
              <a:cs typeface="Calibri"/>
            </a:endParaRPr>
          </a:p>
          <a:p>
            <a:r>
              <a:rPr lang="nb-NO" sz="1100" b="1" i="1" dirty="0">
                <a:cs typeface="Calibri"/>
              </a:rPr>
              <a:t>Til instruktører</a:t>
            </a:r>
            <a:r>
              <a:rPr lang="nb-NO" sz="1100" i="1" dirty="0">
                <a:cs typeface="Calibri"/>
              </a:rPr>
              <a:t>: Les om sepsis</a:t>
            </a:r>
            <a:r>
              <a:rPr lang="nb-NO" sz="1100" i="1" baseline="0" dirty="0">
                <a:cs typeface="Calibri"/>
              </a:rPr>
              <a:t> i Fagkompendium trinn 1 og om bruk av NEWS i kommunehelsetjenesten i «NEWS-hefte» trinn 3 </a:t>
            </a:r>
            <a:r>
              <a:rPr lang="nb-NO" sz="1100" dirty="0">
                <a:hlinkClick r:id="rId3"/>
              </a:rPr>
              <a:t>https://www.utviklingssenter.no/klinisk-observasjonskompetanse-i-kommunehelsetjenesten/trinn-3-abcde-news-og-isbar-satt-i-system</a:t>
            </a:r>
            <a:r>
              <a:rPr lang="nb-NO" sz="1100" i="1" baseline="0" dirty="0">
                <a:cs typeface="Calibri"/>
              </a:rPr>
              <a:t>, i forkant av undervisning</a:t>
            </a:r>
            <a:endParaRPr lang="nb-NO" sz="1100" i="1" dirty="0">
              <a:cs typeface="Calibri"/>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50</a:t>
            </a:fld>
            <a:endParaRPr lang="nb-NO" altLang="nb-NO"/>
          </a:p>
        </p:txBody>
      </p:sp>
    </p:spTree>
    <p:extLst>
      <p:ext uri="{BB962C8B-B14F-4D97-AF65-F5344CB8AC3E}">
        <p14:creationId xmlns:p14="http://schemas.microsoft.com/office/powerpoint/2010/main" val="946001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i="1" noProof="0" dirty="0">
                <a:latin typeface="+mn-lt"/>
                <a:cs typeface="Calibri"/>
              </a:rPr>
              <a:t>Snakk deg igjennom siden</a:t>
            </a:r>
          </a:p>
          <a:p>
            <a:endParaRPr kumimoji="0" lang="nb-NO" sz="1100" b="0" i="0" u="none" strike="noStrike" kern="1200" cap="none" spc="0" normalizeH="0" baseline="0" noProof="0" dirty="0">
              <a:ln>
                <a:noFill/>
              </a:ln>
              <a:solidFill>
                <a:prstClr val="black"/>
              </a:solidFill>
              <a:effectLst/>
              <a:uLnTx/>
              <a:uFillTx/>
              <a:latin typeface="+mn-lt"/>
              <a:ea typeface="+mn-ea"/>
              <a:cs typeface="+mn-cs"/>
            </a:endParaRPr>
          </a:p>
          <a:p>
            <a:r>
              <a:rPr kumimoji="0" lang="nb-NO" sz="1100" b="0" i="0" u="none" strike="noStrike" kern="1200" cap="none" spc="0" normalizeH="0" baseline="0" noProof="0" dirty="0">
                <a:ln>
                  <a:noFill/>
                </a:ln>
                <a:solidFill>
                  <a:prstClr val="black"/>
                </a:solidFill>
                <a:effectLst/>
                <a:uLnTx/>
                <a:uFillTx/>
                <a:latin typeface="+mn-lt"/>
                <a:ea typeface="+mn-ea"/>
                <a:cs typeface="+mn-cs"/>
              </a:rPr>
              <a:t>NEWS2 og </a:t>
            </a:r>
            <a:r>
              <a:rPr kumimoji="0" lang="nb-NO" sz="1100" b="0" i="0" u="none" strike="noStrike" kern="1200" cap="none" spc="0" normalizeH="0" baseline="0" noProof="0" dirty="0" err="1">
                <a:ln>
                  <a:noFill/>
                </a:ln>
                <a:solidFill>
                  <a:prstClr val="black"/>
                </a:solidFill>
                <a:effectLst/>
                <a:uLnTx/>
                <a:uFillTx/>
                <a:latin typeface="+mn-lt"/>
                <a:ea typeface="+mn-ea"/>
                <a:cs typeface="+mn-cs"/>
              </a:rPr>
              <a:t>qSOFA</a:t>
            </a:r>
            <a:r>
              <a:rPr kumimoji="0" lang="nb-NO" sz="1100" b="0" i="0" u="none" strike="noStrike" kern="1200" cap="none" spc="0" normalizeH="0" baseline="0" noProof="0" dirty="0">
                <a:ln>
                  <a:noFill/>
                </a:ln>
                <a:solidFill>
                  <a:prstClr val="black"/>
                </a:solidFill>
                <a:effectLst/>
                <a:uLnTx/>
                <a:uFillTx/>
                <a:latin typeface="+mn-lt"/>
                <a:ea typeface="+mn-ea"/>
                <a:cs typeface="+mn-cs"/>
              </a:rPr>
              <a:t> kan som sagt være hjelpemidler til å fange opp og kommunisere funn. </a:t>
            </a:r>
            <a:r>
              <a:rPr lang="nb-NO" sz="1100" noProof="0" dirty="0">
                <a:latin typeface="+mn-lt"/>
                <a:cs typeface="Calibri"/>
              </a:rPr>
              <a:t>For de som ikke kjenner til </a:t>
            </a:r>
            <a:r>
              <a:rPr lang="nb-NO" sz="1100" noProof="0" dirty="0" err="1">
                <a:latin typeface="+mn-lt"/>
                <a:cs typeface="Calibri"/>
              </a:rPr>
              <a:t>qSOFA</a:t>
            </a:r>
            <a:r>
              <a:rPr lang="nb-NO" sz="1100" noProof="0" dirty="0">
                <a:latin typeface="+mn-lt"/>
                <a:cs typeface="Calibri"/>
              </a:rPr>
              <a:t> (</a:t>
            </a:r>
            <a:r>
              <a:rPr lang="nb-NO" sz="1100" noProof="0" dirty="0" err="1">
                <a:latin typeface="+mn-lt"/>
                <a:cs typeface="Calibri"/>
              </a:rPr>
              <a:t>guick</a:t>
            </a:r>
            <a:r>
              <a:rPr lang="nb-NO" sz="1100" noProof="0" dirty="0">
                <a:latin typeface="+mn-lt"/>
                <a:cs typeface="Calibri"/>
              </a:rPr>
              <a:t> SOFA- </a:t>
            </a:r>
            <a:r>
              <a:rPr lang="en-US" sz="1100" b="0" dirty="0">
                <a:solidFill>
                  <a:srgbClr val="4D5156"/>
                </a:solidFill>
                <a:effectLst/>
                <a:latin typeface="+mn-lt"/>
              </a:rPr>
              <a:t>Sequential Organ Failure Assessment Score)</a:t>
            </a:r>
            <a:r>
              <a:rPr lang="nb-NO" sz="1100" noProof="0" dirty="0">
                <a:latin typeface="+mn-lt"/>
                <a:cs typeface="Calibri"/>
              </a:rPr>
              <a:t> og NEWS (National</a:t>
            </a:r>
            <a:r>
              <a:rPr lang="nb-NO" sz="1100" baseline="0" noProof="0" dirty="0">
                <a:latin typeface="+mn-lt"/>
                <a:cs typeface="Calibri"/>
              </a:rPr>
              <a:t> </a:t>
            </a:r>
            <a:r>
              <a:rPr lang="nb-NO" sz="1100" noProof="0" dirty="0" err="1">
                <a:latin typeface="+mn-lt"/>
                <a:cs typeface="Calibri"/>
              </a:rPr>
              <a:t>Early</a:t>
            </a:r>
            <a:r>
              <a:rPr lang="nb-NO" sz="1100" noProof="0" dirty="0">
                <a:latin typeface="+mn-lt"/>
                <a:cs typeface="Calibri"/>
              </a:rPr>
              <a:t> </a:t>
            </a:r>
            <a:r>
              <a:rPr lang="nb-NO" sz="1100" noProof="0" dirty="0" err="1">
                <a:latin typeface="+mn-lt"/>
                <a:cs typeface="Calibri"/>
              </a:rPr>
              <a:t>Warning</a:t>
            </a:r>
            <a:r>
              <a:rPr lang="nb-NO" sz="1100" noProof="0" dirty="0">
                <a:latin typeface="+mn-lt"/>
                <a:cs typeface="Calibri"/>
              </a:rPr>
              <a:t> Score) så er dette opplæring som tilhører trinn 3 i KlinObsKommune gjennom </a:t>
            </a:r>
            <a:r>
              <a:rPr lang="nb-NO" sz="1100" noProof="0" dirty="0" err="1">
                <a:latin typeface="+mn-lt"/>
                <a:cs typeface="Calibri"/>
              </a:rPr>
              <a:t>proACT</a:t>
            </a:r>
            <a:r>
              <a:rPr lang="nb-NO" sz="1100" noProof="0" dirty="0">
                <a:latin typeface="+mn-lt"/>
                <a:cs typeface="Calibri"/>
              </a:rPr>
              <a:t> kurs eller tilsvarende. </a:t>
            </a:r>
          </a:p>
          <a:p>
            <a:endParaRPr lang="nb-NO" sz="1100" noProof="0" dirty="0">
              <a:latin typeface="+mn-lt"/>
              <a:cs typeface="Calibri"/>
            </a:endParaRPr>
          </a:p>
          <a:p>
            <a:r>
              <a:rPr lang="nb-NO" sz="1100" noProof="0" dirty="0">
                <a:latin typeface="+mn-lt"/>
                <a:cs typeface="Calibri"/>
              </a:rPr>
              <a:t>Vi skal likevel se litt på hvordan</a:t>
            </a:r>
            <a:r>
              <a:rPr lang="nb-NO" sz="1100" baseline="0" noProof="0" dirty="0">
                <a:latin typeface="+mn-lt"/>
                <a:cs typeface="Calibri"/>
              </a:rPr>
              <a:t> NEWS2 kan være en støtte i bekymring for pasienten.</a:t>
            </a:r>
          </a:p>
          <a:p>
            <a:endParaRPr lang="nb-NO" sz="1100" baseline="0" noProof="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mn-lt"/>
                <a:ea typeface="+mn-ea"/>
                <a:cs typeface="+mn-cs"/>
              </a:rPr>
              <a:t>Sepsis kan være vanskelig å oppdage tidlig, først og fremst fordi symptomene kan være diffuse. Spesielt hos eldre kan det være atypiske symptomer og dermed vanskeligere å fange opp symptomene i tide.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mn-lt"/>
                <a:ea typeface="+mn-ea"/>
                <a:cs typeface="+mn-cs"/>
              </a:rPr>
              <a:t>Vit at </a:t>
            </a:r>
            <a:r>
              <a:rPr kumimoji="0" lang="nb-NO" sz="1100" b="0" i="0" u="none" strike="noStrike" kern="1200" cap="none" spc="0" normalizeH="0" baseline="0" noProof="0" dirty="0" err="1">
                <a:ln>
                  <a:noFill/>
                </a:ln>
                <a:solidFill>
                  <a:prstClr val="black"/>
                </a:solidFill>
                <a:effectLst/>
                <a:uLnTx/>
                <a:uFillTx/>
                <a:latin typeface="+mn-lt"/>
                <a:ea typeface="+mn-ea"/>
                <a:cs typeface="+mn-cs"/>
              </a:rPr>
              <a:t>qSOFA</a:t>
            </a:r>
            <a:r>
              <a:rPr kumimoji="0" lang="nb-NO" sz="1100" b="0" i="0" u="none" strike="noStrike" kern="1200" cap="none" spc="0" normalizeH="0" baseline="0" noProof="0" dirty="0">
                <a:ln>
                  <a:noFill/>
                </a:ln>
                <a:solidFill>
                  <a:prstClr val="black"/>
                </a:solidFill>
                <a:effectLst/>
                <a:uLnTx/>
                <a:uFillTx/>
                <a:latin typeface="+mn-lt"/>
                <a:ea typeface="+mn-ea"/>
                <a:cs typeface="+mn-cs"/>
              </a:rPr>
              <a:t> og NEWS ikke er spesifikke verktøy for å fange opp sepsis, det de fanger opp – gjennom et sett observasjonspunkter – er at personen er potensielt alvorlig syk. </a:t>
            </a:r>
          </a:p>
          <a:p>
            <a:endParaRPr lang="nb-NO" sz="1100" baseline="0" noProof="0" dirty="0">
              <a:latin typeface="+mn-lt"/>
              <a:cs typeface="Calibri"/>
            </a:endParaRPr>
          </a:p>
          <a:p>
            <a:r>
              <a:rPr lang="nb-NO" sz="1100" i="1" baseline="0" noProof="0" dirty="0">
                <a:latin typeface="+mn-lt"/>
                <a:cs typeface="Calibri"/>
              </a:rPr>
              <a:t>Klikk til neste bilde</a:t>
            </a:r>
            <a:endParaRPr lang="nb-NO" sz="1100" i="1" noProof="0" dirty="0">
              <a:latin typeface="+mn-lt"/>
              <a:cs typeface="Calibri"/>
            </a:endParaRPr>
          </a:p>
        </p:txBody>
      </p:sp>
      <p:sp>
        <p:nvSpPr>
          <p:cNvPr id="4" name="Plassholder for lysbildenummer 3"/>
          <p:cNvSpPr>
            <a:spLocks noGrp="1"/>
          </p:cNvSpPr>
          <p:nvPr>
            <p:ph type="sldNum" sz="quarter" idx="5"/>
          </p:nvPr>
        </p:nvSpPr>
        <p:spPr/>
        <p:txBody>
          <a:bodyPr/>
          <a:lstStyle/>
          <a:p>
            <a:fld id="{E08AA6CC-4B99-481C-BB47-C5F3AB778CFA}" type="slidenum">
              <a:rPr lang="nb-NO" altLang="nb-NO"/>
              <a:pPr/>
              <a:t>51</a:t>
            </a:fld>
            <a:endParaRPr lang="nb-NO" altLang="nb-NO"/>
          </a:p>
        </p:txBody>
      </p:sp>
    </p:spTree>
    <p:extLst>
      <p:ext uri="{BB962C8B-B14F-4D97-AF65-F5344CB8AC3E}">
        <p14:creationId xmlns:p14="http://schemas.microsoft.com/office/powerpoint/2010/main" val="3233350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mn-lt"/>
                <a:ea typeface="+mn-ea"/>
                <a:cs typeface="Calibri"/>
              </a:rPr>
              <a:t>Gjennomgå bildet hvis deltagerne  har fått utdelt ABCDE lommekort med denne baksiden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mn-lt"/>
              <a:ea typeface="+mn-ea"/>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mn-lt"/>
                <a:ea typeface="+mn-ea"/>
                <a:cs typeface="Calibri"/>
              </a:rPr>
              <a:t>Dette  bildet er baksiden av ABCDE lommekortet.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0" i="0" u="none" strike="noStrike" kern="1200" cap="none" spc="0" normalizeH="0" baseline="0" noProof="0" dirty="0">
              <a:ln>
                <a:noFill/>
              </a:ln>
              <a:solidFill>
                <a:srgbClr val="FF0000"/>
              </a:solidFill>
              <a:effectLst/>
              <a:uLnTx/>
              <a:uFillTx/>
              <a:latin typeface="+mn-lt"/>
              <a:ea typeface="+mn-ea"/>
              <a:cs typeface="Calibri"/>
            </a:endParaRPr>
          </a:p>
          <a:p>
            <a:r>
              <a:rPr lang="nb-NO" sz="1100" dirty="0"/>
              <a:t>Hvem som helst som oppdager avvik i en persons dokumenterte «normalverdier», eller oppdager store avvik som gir mistanke om alvorlig sykdom, kan bruke NEWS2 skjemaet som mal for å varsle kollega, lege eller andre. </a:t>
            </a:r>
          </a:p>
          <a:p>
            <a:endParaRPr lang="nb-NO" sz="1100" dirty="0"/>
          </a:p>
          <a:p>
            <a:r>
              <a:rPr lang="nb-NO" sz="1100" dirty="0"/>
              <a:t>På grunn av dette,</a:t>
            </a:r>
            <a:r>
              <a:rPr lang="nb-NO" sz="1100" baseline="0" dirty="0"/>
              <a:t> </a:t>
            </a:r>
            <a:r>
              <a:rPr lang="nb-NO" sz="1100" dirty="0"/>
              <a:t>er det viktig å ha gode rutiner på observasjoner og målinger av vitale funksjoner ved mistanke om eller verifisert infeksjon. NEWS2 og </a:t>
            </a:r>
            <a:r>
              <a:rPr lang="nb-NO" sz="1100" dirty="0" err="1"/>
              <a:t>qSOFA</a:t>
            </a:r>
            <a:r>
              <a:rPr lang="nb-NO" sz="1100" dirty="0"/>
              <a:t> er skåringssystemer utviklet for å tidlig fange opp risiko for organsvikt/sepsis.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0" i="0" u="none" strike="noStrike" kern="1200" cap="none" spc="0" normalizeH="0" baseline="0" noProof="0" dirty="0">
              <a:ln>
                <a:noFill/>
              </a:ln>
              <a:solidFill>
                <a:srgbClr val="FF0000"/>
              </a:solidFill>
              <a:effectLst/>
              <a:uLnTx/>
              <a:uFillTx/>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52</a:t>
            </a:fld>
            <a:endParaRPr lang="nb-NO" altLang="nb-NO"/>
          </a:p>
        </p:txBody>
      </p:sp>
    </p:spTree>
    <p:extLst>
      <p:ext uri="{BB962C8B-B14F-4D97-AF65-F5344CB8AC3E}">
        <p14:creationId xmlns:p14="http://schemas.microsoft.com/office/powerpoint/2010/main" val="1259231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100" b="1" i="0" u="none" strike="noStrike" kern="1200" cap="none" spc="0" normalizeH="0" baseline="0" noProof="0" dirty="0">
                <a:ln>
                  <a:noFill/>
                </a:ln>
                <a:solidFill>
                  <a:srgbClr val="000000"/>
                </a:solidFill>
                <a:effectLst/>
                <a:uLnTx/>
                <a:uFillTx/>
                <a:latin typeface="+mn-lt"/>
                <a:ea typeface="+mn-ea"/>
                <a:cs typeface="+mn-cs"/>
              </a:rPr>
              <a:t>Da har vi gjennomgått observasjoner, målinger og tiltakspunkter på C ved bruk av filmer og trening.</a:t>
            </a:r>
            <a:r>
              <a:rPr kumimoji="0" lang="nb-NO" altLang="nb-NO" sz="1100" b="0" i="0"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100" b="0" i="0" u="none" strike="noStrike" kern="1200" cap="none" spc="0" normalizeH="0" baseline="0" noProof="0" dirty="0">
                <a:ln>
                  <a:noFill/>
                </a:ln>
                <a:solidFill>
                  <a:prstClr val="black"/>
                </a:solidFill>
                <a:effectLst/>
                <a:uLnTx/>
                <a:uFillTx/>
                <a:latin typeface="+mn-lt"/>
                <a:ea typeface="+mn-ea"/>
                <a:cs typeface="+mn-cs"/>
              </a:rPr>
              <a:t>Andre viktige observasjoner under C er væskeinntak, </a:t>
            </a:r>
            <a:r>
              <a:rPr kumimoji="0" lang="nb-NO" altLang="nb-NO" sz="1100" b="0" i="0" u="none" strike="noStrike" kern="1200" cap="none" spc="0" normalizeH="0" baseline="0" noProof="0" dirty="0" err="1">
                <a:ln>
                  <a:noFill/>
                </a:ln>
                <a:solidFill>
                  <a:prstClr val="black"/>
                </a:solidFill>
                <a:effectLst/>
                <a:uLnTx/>
                <a:uFillTx/>
                <a:latin typeface="+mn-lt"/>
                <a:ea typeface="+mn-ea"/>
                <a:cs typeface="+mn-cs"/>
              </a:rPr>
              <a:t>diurese</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 og annet væsketap (oppkast, diare, indre/ytre blødninger).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100" b="0" i="0" u="none" strike="noStrike" kern="1200" cap="none" spc="0" normalizeH="0" baseline="0" noProof="0" dirty="0">
                <a:ln>
                  <a:noFill/>
                </a:ln>
                <a:solidFill>
                  <a:prstClr val="black"/>
                </a:solidFill>
                <a:effectLst/>
                <a:uLnTx/>
                <a:uFillTx/>
                <a:latin typeface="+mn-lt"/>
                <a:ea typeface="+mn-ea"/>
                <a:cs typeface="+mn-cs"/>
              </a:rPr>
              <a:t>Både observasjoner og tiltak i forhold til sirkulasjonssystemet er et større område enn vi har hatt tid til å gjennomgå her. Dette vil bli gått grundigere igjennom på Trinn 3 (</a:t>
            </a:r>
            <a:r>
              <a:rPr kumimoji="0" lang="nb-NO" altLang="nb-NO" sz="1100" b="0" i="0" u="none" strike="noStrike" kern="1200" cap="none" spc="0" normalizeH="0" baseline="0" noProof="0" dirty="0" err="1">
                <a:ln>
                  <a:noFill/>
                </a:ln>
                <a:solidFill>
                  <a:prstClr val="black"/>
                </a:solidFill>
                <a:effectLst/>
                <a:uLnTx/>
                <a:uFillTx/>
                <a:latin typeface="+mn-lt"/>
                <a:ea typeface="+mn-ea"/>
                <a:cs typeface="+mn-cs"/>
              </a:rPr>
              <a:t>proACT</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 kurs) i </a:t>
            </a:r>
            <a:r>
              <a:rPr kumimoji="0" lang="nb-NO" altLang="nb-NO" sz="1100" b="0" i="0" u="none" strike="noStrike" kern="1200" cap="none" spc="0" normalizeH="0" baseline="0" noProof="0" dirty="0" err="1">
                <a:ln>
                  <a:noFill/>
                </a:ln>
                <a:solidFill>
                  <a:prstClr val="black"/>
                </a:solidFill>
                <a:effectLst/>
                <a:uLnTx/>
                <a:uFillTx/>
                <a:latin typeface="+mn-lt"/>
                <a:ea typeface="+mn-ea"/>
                <a:cs typeface="+mn-cs"/>
              </a:rPr>
              <a:t>KlinObsKommune</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 modellen.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100" b="0" i="0" u="none" strike="noStrike" kern="1200" cap="none" spc="0" normalizeH="0" baseline="0" noProof="0" dirty="0">
                <a:ln>
                  <a:noFill/>
                </a:ln>
                <a:solidFill>
                  <a:prstClr val="black"/>
                </a:solidFill>
                <a:effectLst/>
                <a:uLnTx/>
                <a:uFillTx/>
                <a:latin typeface="+mn-lt"/>
                <a:ea typeface="+mn-ea"/>
                <a:cs typeface="+mn-cs"/>
              </a:rPr>
              <a:t>Nå kan dere finne skjema for egenvurderingen og fylle inn.</a:t>
            </a:r>
            <a:endParaRPr kumimoji="0" lang="nb-NO" altLang="nb-NO" sz="11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100" b="1" i="0" u="none" strike="noStrike" kern="1200" cap="none" spc="0" normalizeH="0" baseline="0" noProof="0" dirty="0">
              <a:ln>
                <a:noFill/>
              </a:ln>
              <a:solidFill>
                <a:srgbClr val="000000"/>
              </a:solidFill>
              <a:effectLst/>
              <a:uLnTx/>
              <a:uFillTx/>
              <a:latin typeface="+mn-lt"/>
              <a:ea typeface="+mn-ea"/>
              <a:cs typeface="+mn-cs"/>
            </a:endParaRPr>
          </a:p>
        </p:txBody>
      </p:sp>
      <p:sp>
        <p:nvSpPr>
          <p:cNvPr id="6656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BBEE620F-145B-4641-9545-A0587738A0EF}" type="slidenum">
              <a:rPr lang="nb-NO" altLang="nb-NO">
                <a:solidFill>
                  <a:srgbClr val="000000"/>
                </a:solidFill>
              </a:rPr>
              <a:pPr/>
              <a:t>53</a:t>
            </a:fld>
            <a:endParaRPr lang="nb-NO" altLang="nb-NO">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eaLnBrk="1" hangingPunct="1">
              <a:spcBef>
                <a:spcPct val="0"/>
              </a:spcBef>
              <a:defRPr/>
            </a:pPr>
            <a:r>
              <a:rPr lang="nb-NO" altLang="nb-NO" sz="1100" b="1" dirty="0">
                <a:cs typeface="Calibri"/>
              </a:rPr>
              <a:t>Vi har nå sikret A-B og C (luftveier, respirasjon</a:t>
            </a:r>
            <a:r>
              <a:rPr lang="nb-NO" altLang="nb-NO" sz="1100" b="1" baseline="0" dirty="0">
                <a:cs typeface="Calibri"/>
              </a:rPr>
              <a:t> og sirkulasjon)</a:t>
            </a:r>
            <a:r>
              <a:rPr lang="nb-NO" altLang="nb-NO" sz="1100" b="1" dirty="0">
                <a:cs typeface="Calibri"/>
              </a:rPr>
              <a:t>. Da skal vi se nærmere på D – </a:t>
            </a:r>
            <a:r>
              <a:rPr lang="nb-NO" altLang="nb-NO" sz="1100" b="1" dirty="0" err="1">
                <a:cs typeface="Calibri"/>
              </a:rPr>
              <a:t>Disability</a:t>
            </a:r>
            <a:r>
              <a:rPr lang="nb-NO" altLang="nb-NO" sz="1100" b="1" dirty="0">
                <a:cs typeface="Calibri"/>
              </a:rPr>
              <a:t> eller bevissthet. </a:t>
            </a:r>
          </a:p>
          <a:p>
            <a:pPr>
              <a:spcBef>
                <a:spcPct val="0"/>
              </a:spcBef>
            </a:pPr>
            <a:endParaRPr lang="nb-NO" altLang="nb-NO" sz="1100" i="1" dirty="0">
              <a:cs typeface="Calibri"/>
            </a:endParaRPr>
          </a:p>
          <a:p>
            <a:pPr>
              <a:spcBef>
                <a:spcPct val="0"/>
              </a:spcBef>
            </a:pPr>
            <a:r>
              <a:rPr lang="nb-NO" altLang="nb-NO" sz="1100" i="1" dirty="0">
                <a:cs typeface="Calibri"/>
              </a:rPr>
              <a:t>Trykk for neste side for gjennomgang av D</a:t>
            </a:r>
          </a:p>
        </p:txBody>
      </p:sp>
      <p:sp>
        <p:nvSpPr>
          <p:cNvPr id="70660"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0C6ED48E-6778-44D7-AC13-C8362AA50C65}" type="slidenum">
              <a:rPr lang="nb-NO" altLang="nb-NO">
                <a:solidFill>
                  <a:prstClr val="black"/>
                </a:solidFill>
              </a:rPr>
              <a:pPr/>
              <a:t>54</a:t>
            </a:fld>
            <a:endParaRPr lang="nb-NO" altLang="nb-NO">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Bevissthetsnivået er som regel det første du registrerer hos en pasient da dette henger tett sammen med om, og på hvilken måte, du får kontakt med vedkommende. </a:t>
            </a:r>
          </a:p>
          <a:p>
            <a:endParaRPr lang="nb-NO" sz="1100" b="1" dirty="0"/>
          </a:p>
          <a:p>
            <a:r>
              <a:rPr lang="nb-NO" sz="1100" dirty="0"/>
              <a:t>Nedsatt bevissthet kan være et alvorlig tegn, det samme kan kramper eller akutt forvirring. </a:t>
            </a:r>
          </a:p>
          <a:p>
            <a:endParaRPr lang="nb-NO" sz="1100" dirty="0"/>
          </a:p>
          <a:p>
            <a:r>
              <a:rPr lang="nb-NO" sz="1100" dirty="0"/>
              <a:t>Bevissthetsnivået er det viktigste parametere for nevrologisk status. Dess lengre og dypere pasienten er bevistløs dess mer alvorlig er oftest tilstanden. Rask utredning, finne årsak og gi behandling er derfor viktig. </a:t>
            </a:r>
          </a:p>
          <a:p>
            <a:endParaRPr 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For å observere en pasients bevissthet kan en -&gt; </a:t>
            </a:r>
            <a:r>
              <a:rPr lang="nb-NO" sz="1100" i="1" dirty="0">
                <a:cs typeface="Calibri"/>
              </a:rPr>
              <a:t>Snakk deg gjennom siden</a:t>
            </a:r>
          </a:p>
          <a:p>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55</a:t>
            </a:fld>
            <a:endParaRPr lang="nb-NO" altLang="nb-NO">
              <a:solidFill>
                <a:prstClr val="black"/>
              </a:solidFill>
            </a:endParaRPr>
          </a:p>
        </p:txBody>
      </p:sp>
    </p:spTree>
    <p:extLst>
      <p:ext uri="{BB962C8B-B14F-4D97-AF65-F5344CB8AC3E}">
        <p14:creationId xmlns:p14="http://schemas.microsoft.com/office/powerpoint/2010/main" val="21119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Bevissthetsvurderingsskalaen «ACVPU» er en forenklet versjon av Glasgow </a:t>
            </a:r>
            <a:r>
              <a:rPr lang="nb-NO" sz="1100" b="1" dirty="0" err="1"/>
              <a:t>Coma</a:t>
            </a:r>
            <a:r>
              <a:rPr lang="nb-NO" sz="1100" b="1" dirty="0"/>
              <a:t> </a:t>
            </a:r>
            <a:r>
              <a:rPr lang="nb-NO" sz="1100" b="1" dirty="0" err="1"/>
              <a:t>Scale</a:t>
            </a:r>
            <a:r>
              <a:rPr lang="nb-NO" sz="1100" b="1" dirty="0"/>
              <a:t> (GCS) og er en rask og enkel måte å vurdere bevissthetsnivået hos en pasient på. </a:t>
            </a:r>
          </a:p>
          <a:p>
            <a:endParaRPr lang="nb-NO" sz="1100" dirty="0"/>
          </a:p>
          <a:p>
            <a:r>
              <a:rPr lang="nb-NO" sz="1100" dirty="0"/>
              <a:t>Ingen formell opplæring er nødvendig utover å kjenne til hvordan du går frem for å vurdere om personen er;</a:t>
            </a:r>
          </a:p>
          <a:p>
            <a:pPr marL="171450" indent="-171450">
              <a:buFont typeface="Arial" panose="020B0604020202020204" pitchFamily="34" charset="0"/>
              <a:buChar char="•"/>
            </a:pPr>
            <a:r>
              <a:rPr lang="nb-NO" sz="1100" dirty="0"/>
              <a:t>A = Alert - våken</a:t>
            </a:r>
          </a:p>
          <a:p>
            <a:pPr marL="171450" indent="-171450">
              <a:buFont typeface="Arial" panose="020B0604020202020204" pitchFamily="34" charset="0"/>
              <a:buChar char="•"/>
            </a:pPr>
            <a:r>
              <a:rPr lang="nb-NO" sz="1100" dirty="0"/>
              <a:t>C = </a:t>
            </a:r>
            <a:r>
              <a:rPr lang="nb-NO" sz="1100" dirty="0" err="1"/>
              <a:t>Confuse</a:t>
            </a:r>
            <a:r>
              <a:rPr lang="nb-NO" sz="1100" dirty="0"/>
              <a:t> - nyoppstått forvirret</a:t>
            </a:r>
          </a:p>
          <a:p>
            <a:pPr marL="171450" indent="-171450">
              <a:buFont typeface="Arial" panose="020B0604020202020204" pitchFamily="34" charset="0"/>
              <a:buChar char="•"/>
            </a:pPr>
            <a:r>
              <a:rPr lang="nb-NO" sz="1100" dirty="0"/>
              <a:t>V = Voice - reagerer på tiltale</a:t>
            </a:r>
          </a:p>
          <a:p>
            <a:pPr marL="171450" indent="-171450">
              <a:buFont typeface="Arial" panose="020B0604020202020204" pitchFamily="34" charset="0"/>
              <a:buChar char="•"/>
            </a:pPr>
            <a:r>
              <a:rPr lang="nb-NO" sz="1100" dirty="0"/>
              <a:t>P = </a:t>
            </a:r>
            <a:r>
              <a:rPr lang="nb-NO" sz="1100" dirty="0" err="1"/>
              <a:t>Pain</a:t>
            </a:r>
            <a:r>
              <a:rPr lang="nb-NO" sz="1100" dirty="0"/>
              <a:t> - reagerer på smertestimuli</a:t>
            </a:r>
          </a:p>
          <a:p>
            <a:pPr marL="171450" indent="-171450">
              <a:buFont typeface="Arial" panose="020B0604020202020204" pitchFamily="34" charset="0"/>
              <a:buChar char="•"/>
            </a:pPr>
            <a:r>
              <a:rPr lang="nb-NO" sz="1100" dirty="0"/>
              <a:t>U = </a:t>
            </a:r>
            <a:r>
              <a:rPr lang="nb-NO" sz="1100" dirty="0" err="1"/>
              <a:t>Unresponsive</a:t>
            </a:r>
            <a:r>
              <a:rPr lang="nb-NO" sz="1100" dirty="0"/>
              <a:t> - ingen respons</a:t>
            </a:r>
          </a:p>
          <a:p>
            <a:pPr marL="0" indent="0">
              <a:buFont typeface="Arial" panose="020B0604020202020204" pitchFamily="34" charset="0"/>
              <a:buNone/>
            </a:pPr>
            <a:endParaRPr lang="nb-NO" sz="1100" dirty="0"/>
          </a:p>
          <a:p>
            <a:r>
              <a:rPr lang="nb-NO" sz="1100" b="1" dirty="0"/>
              <a:t>Enhver skår utenom A (Alert) er vurdert som unormalt inntil det motsatte er bevist!</a:t>
            </a:r>
          </a:p>
          <a:p>
            <a:endParaRPr 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Skrøpelige eldre og sårbare mennesker kan få akutt forvirring (delirium) av vanlige tilstander som infeksjoner, mindre brudd eller uheldig medisinering. Akutt forvirring </a:t>
            </a:r>
            <a:r>
              <a:rPr lang="nb-NO" sz="1100" dirty="0">
                <a:cs typeface="Calibri"/>
              </a:rPr>
              <a:t>er et symptom som skal tas alvorlig og kan være dødelig hvis en ikke finner årsaken. </a:t>
            </a:r>
            <a:endParaRPr lang="nb-NO" sz="1100" dirty="0"/>
          </a:p>
          <a:p>
            <a:endParaRPr lang="nb-NO"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56</a:t>
            </a:fld>
            <a:endParaRPr lang="nb-NO" altLang="nb-NO"/>
          </a:p>
        </p:txBody>
      </p:sp>
    </p:spTree>
    <p:extLst>
      <p:ext uri="{BB962C8B-B14F-4D97-AF65-F5344CB8AC3E}">
        <p14:creationId xmlns:p14="http://schemas.microsoft.com/office/powerpoint/2010/main" val="1531654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t>For å vurdere om pasienten reagerer på smertestimuli er det noen områder som er faglig anbefalt for smertestimulering</a:t>
            </a:r>
            <a:r>
              <a:rPr lang="nb-NO" sz="1100" i="0" dirty="0"/>
              <a:t>. </a:t>
            </a:r>
          </a:p>
          <a:p>
            <a:endParaRPr lang="nb-NO" sz="1100" i="0" dirty="0"/>
          </a:p>
          <a:p>
            <a:r>
              <a:rPr lang="nb-NO" sz="1100" i="0" dirty="0"/>
              <a:t>På bildet ser dere hvordan dere kan gjøre en standardisert smertestimuli undersøkelse.  </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57</a:t>
            </a:fld>
            <a:endParaRPr lang="nb-NO" altLang="nb-NO"/>
          </a:p>
        </p:txBody>
      </p:sp>
    </p:spTree>
    <p:extLst>
      <p:ext uri="{BB962C8B-B14F-4D97-AF65-F5344CB8AC3E}">
        <p14:creationId xmlns:p14="http://schemas.microsoft.com/office/powerpoint/2010/main" val="1346357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sv-SE" sz="1100" b="1" i="0" dirty="0">
                <a:ea typeface="MS PGothic" pitchFamily="34" charset="-128"/>
              </a:rPr>
              <a:t>Til instruktører:</a:t>
            </a:r>
          </a:p>
          <a:p>
            <a:r>
              <a:rPr lang="nb-NO" altLang="sv-SE" sz="1100" b="1" i="1" dirty="0">
                <a:ea typeface="MS PGothic" pitchFamily="34" charset="-128"/>
              </a:rPr>
              <a:t>Dette bildet brukes hvis det er aktuelt å gå gjennom ytterligere kunnskap om delirium på din avdeling</a:t>
            </a:r>
          </a:p>
          <a:p>
            <a:endParaRPr lang="nb-NO" sz="11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Snakk deg igjennom, deretter: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Vær oppmerksom på at delirium kan uttrykke seg på flere måter. Pasienter med </a:t>
            </a:r>
            <a:r>
              <a:rPr lang="nb-NO" sz="1100" dirty="0" err="1"/>
              <a:t>hyperdelir</a:t>
            </a:r>
            <a:r>
              <a:rPr lang="nb-NO" sz="1100" dirty="0"/>
              <a:t> kan ofte være agiterte, motorisk urolige og ha inadekvate sprang i tankevirksomheten. Pasienter med </a:t>
            </a:r>
            <a:r>
              <a:rPr lang="nb-NO" sz="1100" dirty="0" err="1"/>
              <a:t>hypodelir</a:t>
            </a:r>
            <a:r>
              <a:rPr lang="nb-NO" sz="1100" dirty="0"/>
              <a:t> (stille </a:t>
            </a:r>
            <a:r>
              <a:rPr lang="nb-NO" sz="1100" dirty="0" err="1"/>
              <a:t>delir</a:t>
            </a:r>
            <a:r>
              <a:rPr lang="nb-NO" sz="1100" dirty="0"/>
              <a:t>) kan ofte ligge i en døs, reagere sløvt og sovne midt i setninger. </a:t>
            </a:r>
            <a:r>
              <a:rPr lang="nb-NO" sz="1100" dirty="0">
                <a:ea typeface="+mn-lt"/>
                <a:cs typeface="+mn-lt"/>
              </a:rPr>
              <a:t>Symptomene kan variere i løpet av dagen, av og til i løpet av minutter og er klart avvikende for hvordan pasienten normalt er. </a:t>
            </a:r>
          </a:p>
          <a:p>
            <a:endParaRPr lang="nb-NO" sz="1100"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ea typeface="+mn-lt"/>
                <a:cs typeface="+mn-lt"/>
              </a:rPr>
              <a:t>4AT er en test for vurdering av akutt forvirring og kognitiv svikt. Fungerer som beslutningsstøtte for sykepleiere eller annet helsepersonell. </a:t>
            </a:r>
            <a:r>
              <a:rPr lang="nb-NO" sz="1100" i="1" dirty="0">
                <a:ea typeface="+mn-lt"/>
                <a:cs typeface="+mn-lt"/>
              </a:rPr>
              <a:t>(klikk CTRL og på bildet for å gå til nettsted med skjema hvis ønskelig eller på </a:t>
            </a:r>
            <a:r>
              <a:rPr lang="nb-NO" sz="1100" dirty="0">
                <a:hlinkClick r:id="rId3"/>
              </a:rPr>
              <a:t>https://www.legeforeningen.no/contentassets/bcf2ee0183d54c17b7005b963818c0ab/4at-norsk-versjon-2015.pdf</a:t>
            </a:r>
            <a:r>
              <a:rPr lang="nb-NO" sz="1100" dirty="0"/>
              <a:t> </a:t>
            </a:r>
            <a:r>
              <a:rPr lang="nb-NO" sz="1100" i="1" dirty="0">
                <a:ea typeface="+mn-lt"/>
                <a:cs typeface="+mn-lt"/>
              </a:rPr>
              <a:t>) </a:t>
            </a:r>
          </a:p>
          <a:p>
            <a:endParaRPr lang="nb-NO" sz="1100"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ea typeface="+mn-lt"/>
                <a:cs typeface="+mn-lt"/>
              </a:rPr>
              <a:t>For utdypende informasjon anbefales e-lærings kurs eksempelvis på Kompetansebroen </a:t>
            </a:r>
            <a:r>
              <a:rPr lang="nb-NO" sz="1100" dirty="0">
                <a:hlinkClick r:id="rId4"/>
              </a:rPr>
              <a:t>https://www.kompetansebroen.no/courses/delirium-og-kognitiv-svikt/?o=oa</a:t>
            </a:r>
            <a:r>
              <a:rPr lang="nb-NO" sz="1100" dirty="0"/>
              <a:t> </a:t>
            </a:r>
            <a:endParaRPr lang="nb-NO" sz="1100" dirty="0">
              <a:ea typeface="+mn-lt"/>
              <a:cs typeface="+mn-lt"/>
            </a:endParaRPr>
          </a:p>
          <a:p>
            <a:endParaRPr lang="nb-NO" dirty="0">
              <a:cs typeface="Calibri"/>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58</a:t>
            </a:fld>
            <a:endParaRPr lang="nb-NO" altLang="nb-NO"/>
          </a:p>
        </p:txBody>
      </p:sp>
    </p:spTree>
    <p:extLst>
      <p:ext uri="{BB962C8B-B14F-4D97-AF65-F5344CB8AC3E}">
        <p14:creationId xmlns:p14="http://schemas.microsoft.com/office/powerpoint/2010/main" val="4164359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sv-SE" sz="1100" b="1" i="0" dirty="0">
                <a:ea typeface="MS PGothic" pitchFamily="34" charset="-128"/>
              </a:rPr>
              <a:t>Til instruktører:</a:t>
            </a:r>
          </a:p>
          <a:p>
            <a:r>
              <a:rPr lang="nb-NO" altLang="sv-SE" sz="1100" b="1" i="1" dirty="0">
                <a:ea typeface="MS PGothic" pitchFamily="34" charset="-128"/>
              </a:rPr>
              <a:t>Dette bildet brukes hvis det er aktuelt å gå gjennom ytterligere kunnskap om hjerneslag på din avdeling</a:t>
            </a:r>
          </a:p>
          <a:p>
            <a:endParaRPr lang="nb-NO" sz="1100" b="1" dirty="0"/>
          </a:p>
          <a:p>
            <a:pPr defTabSz="917617">
              <a:defRPr/>
            </a:pPr>
            <a:r>
              <a:rPr lang="nb-NO" sz="1100" i="0" dirty="0">
                <a:solidFill>
                  <a:schemeClr val="tx1"/>
                </a:solidFill>
                <a:cs typeface="Calibri"/>
              </a:rPr>
              <a:t>I alle aldre kan en få hjerneslag, men en ser en økt forekomst ved blant annet høyere alder, kjent karsykdommer (blant annet flimmer, høyt blodtrykk), diabetes, usunn livsstil og høyt kolesterol. </a:t>
            </a:r>
          </a:p>
          <a:p>
            <a:r>
              <a:rPr lang="nb-NO" sz="1100" dirty="0"/>
              <a:t>Symptomene ved hjerneslag kommer vanligvis plutselig og uten forvarsel og er dermed klassifisert som en akuttmedisinsk tilstand. Symptomer på hjerneslag kan være vansker med å -&gt; </a:t>
            </a:r>
            <a:r>
              <a:rPr lang="nb-NO" sz="1100" i="1" dirty="0"/>
              <a:t>gjennomgå bilde </a:t>
            </a:r>
            <a:r>
              <a:rPr lang="nb-NO" sz="1100" b="1" dirty="0"/>
              <a:t>Rask innleggelse av pasienter med symptomer på hjerneslag er nødvendig for å kunne tilby trombolytisk behandling. Tidsvinduet for denne behandlingen er på 4,5 time.</a:t>
            </a:r>
          </a:p>
          <a:p>
            <a:r>
              <a:rPr lang="nb-NO" sz="1100" b="1" dirty="0">
                <a:cs typeface="Calibri"/>
              </a:rPr>
              <a:t>Førstehjelp/tiltak ved mistanke om slag</a:t>
            </a:r>
          </a:p>
          <a:p>
            <a:pPr marL="229405" indent="-229405">
              <a:buAutoNum type="arabicPeriod"/>
            </a:pPr>
            <a:r>
              <a:rPr lang="nb-NO" sz="1100" dirty="0">
                <a:cs typeface="Calibri"/>
              </a:rPr>
              <a:t>Ved symptomer ring 113</a:t>
            </a:r>
          </a:p>
          <a:p>
            <a:pPr marL="229405" indent="-229405">
              <a:buAutoNum type="arabicPeriod"/>
            </a:pPr>
            <a:r>
              <a:rPr lang="nb-NO" sz="1100" dirty="0">
                <a:cs typeface="Calibri"/>
              </a:rPr>
              <a:t>Slagpasienter som må ligge legges i sideleie med den friske siden ned</a:t>
            </a:r>
          </a:p>
          <a:p>
            <a:pPr marL="229405" indent="-229405">
              <a:buAutoNum type="arabicPeriod"/>
            </a:pPr>
            <a:r>
              <a:rPr lang="nb-NO" sz="1100" dirty="0">
                <a:cs typeface="Calibri"/>
              </a:rPr>
              <a:t>Gi eventuelt oksygen ved O2 metning under 95% (skal forordnes av lege)</a:t>
            </a:r>
          </a:p>
          <a:p>
            <a:pPr marL="229405" indent="-229405">
              <a:buAutoNum type="arabicPeriod"/>
            </a:pPr>
            <a:r>
              <a:rPr lang="nb-NO" sz="1100" dirty="0">
                <a:cs typeface="Calibri"/>
              </a:rPr>
              <a:t>Måle blodtrykk jevnlig i påvente av ambulanse</a:t>
            </a:r>
          </a:p>
          <a:p>
            <a:pPr marL="229405" indent="-229405">
              <a:buAutoNum type="arabicPeriod"/>
            </a:pPr>
            <a:r>
              <a:rPr lang="nb-NO" sz="1100" dirty="0">
                <a:cs typeface="Calibri"/>
              </a:rPr>
              <a:t>Måle </a:t>
            </a:r>
            <a:r>
              <a:rPr lang="nb-NO" sz="1100" b="0" dirty="0">
                <a:cs typeface="Calibri"/>
              </a:rPr>
              <a:t>blodsukker (v</a:t>
            </a:r>
            <a:r>
              <a:rPr lang="nb-NO" sz="1100" dirty="0"/>
              <a:t>ed lavt eller høyt blodsukker kan symptomene ligne på hjerneslag, men pasienten kan også få svingninger i blodsukkeret som en respons på hjerneslaget) </a:t>
            </a:r>
            <a:endParaRPr lang="nb-NO" sz="1100" b="1" dirty="0">
              <a:cs typeface="Calibri"/>
            </a:endParaRP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59</a:t>
            </a:fld>
            <a:endParaRPr lang="nb-NO" altLang="nb-NO"/>
          </a:p>
        </p:txBody>
      </p:sp>
    </p:spTree>
    <p:extLst>
      <p:ext uri="{BB962C8B-B14F-4D97-AF65-F5344CB8AC3E}">
        <p14:creationId xmlns:p14="http://schemas.microsoft.com/office/powerpoint/2010/main" val="82882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Velkommen til tretimers kurs, Trinn 1 i KlinObsKommune modellen. </a:t>
            </a:r>
          </a:p>
          <a:p>
            <a:endParaRPr lang="nb-NO" altLang="nb-NO" sz="1100" dirty="0"/>
          </a:p>
          <a:p>
            <a:r>
              <a:rPr lang="nb-NO" altLang="nb-NO" sz="1100" dirty="0"/>
              <a:t>I dag skal vi jobbe med vitale målinger og handlingsberedskap i en ABCDE observasjon. (Noe som er en forutsetning for god klinisk</a:t>
            </a:r>
            <a:r>
              <a:rPr lang="nb-NO" altLang="nb-NO" sz="1100" baseline="0" dirty="0"/>
              <a:t> observasjonskompetanse og tiltak ved forverret helsetilstand).</a:t>
            </a:r>
            <a:endParaRPr lang="nb-NO" altLang="nb-NO" sz="1100" dirty="0"/>
          </a:p>
          <a:p>
            <a:endParaRPr lang="nb-NO" altLang="nb-NO" sz="1100" i="1" dirty="0">
              <a:cs typeface="Calibri"/>
            </a:endParaRPr>
          </a:p>
          <a:p>
            <a:endParaRPr lang="nb-NO" altLang="nb-NO" dirty="0"/>
          </a:p>
          <a:p>
            <a:r>
              <a:rPr lang="nb-NO" altLang="nb-NO" sz="1100" b="1" dirty="0"/>
              <a:t>Til instruktører:</a:t>
            </a:r>
          </a:p>
          <a:p>
            <a:r>
              <a:rPr lang="nb-NO" altLang="nb-NO" sz="1100" dirty="0"/>
              <a:t>Her starter presentasjonen.</a:t>
            </a:r>
          </a:p>
          <a:p>
            <a:endParaRPr lang="nb-NO" altLang="nb-NO" sz="1100" dirty="0"/>
          </a:p>
          <a:p>
            <a:r>
              <a:rPr lang="nb-NO" altLang="nb-NO" sz="1100" dirty="0"/>
              <a:t>Tidsestimat alt. 1 – Denne PP med filmer og praktisk trening = ca. 3 x 45 min.</a:t>
            </a:r>
          </a:p>
          <a:p>
            <a:endParaRPr lang="nb-NO" altLang="nb-NO" sz="1100" dirty="0"/>
          </a:p>
          <a:p>
            <a:r>
              <a:rPr lang="nb-NO" altLang="nb-NO" sz="1100" dirty="0"/>
              <a:t>Tidsestimat alt. 2 – Hvis det legges til bilder/innhold må tiden økes tilsvarende.</a:t>
            </a:r>
          </a:p>
          <a:p>
            <a:endParaRPr lang="nb-NO" altLang="nb-NO" dirty="0"/>
          </a:p>
        </p:txBody>
      </p:sp>
      <p:sp>
        <p:nvSpPr>
          <p:cNvPr id="1024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8F26759A-1113-4715-8928-B009C9C033FB}" type="slidenum">
              <a:rPr lang="nb-NO" altLang="nb-NO">
                <a:solidFill>
                  <a:prstClr val="black"/>
                </a:solidFill>
              </a:rPr>
              <a:pPr defTabSz="458809">
                <a:defRPr/>
              </a:pPr>
              <a:t>6</a:t>
            </a:fld>
            <a:endParaRPr lang="nb-NO" altLang="nb-NO">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Blodsukker vil si mengden glukose (sukker) som sirkulerer med blodet til ulike vev. </a:t>
            </a:r>
          </a:p>
          <a:p>
            <a:endParaRPr lang="nb-NO" sz="1100" dirty="0"/>
          </a:p>
          <a:p>
            <a:r>
              <a:rPr lang="nb-NO" sz="1100" dirty="0"/>
              <a:t>Hjernen og de røde blodcellene kan ikke klare seg uten glukose. Men både for mye og for lite er uheldig, og i verste fall farlig.</a:t>
            </a:r>
          </a:p>
          <a:p>
            <a:endParaRPr lang="nb-NO" sz="1100" dirty="0">
              <a:cs typeface="Calibri"/>
            </a:endParaRPr>
          </a:p>
          <a:p>
            <a:r>
              <a:rPr lang="nb-NO" sz="1100" b="1" dirty="0"/>
              <a:t>Normalt fastende blodsukker er 4-7 </a:t>
            </a:r>
            <a:r>
              <a:rPr lang="nb-NO" sz="1100" b="1" dirty="0" err="1"/>
              <a:t>mmol</a:t>
            </a:r>
            <a:r>
              <a:rPr lang="nb-NO" sz="1100" b="1" dirty="0"/>
              <a:t>/liter</a:t>
            </a:r>
            <a:r>
              <a:rPr lang="nb-NO" sz="1100" dirty="0"/>
              <a:t>, men ved kjent diabetes kan legen ha satt et annet akseptabelt «normalnivå».</a:t>
            </a:r>
          </a:p>
          <a:p>
            <a:endParaRPr lang="nb-NO" sz="1100" dirty="0"/>
          </a:p>
          <a:p>
            <a:r>
              <a:rPr lang="nb-NO" sz="1100" i="1" dirty="0"/>
              <a:t>Snakk deg gjennom siden, trykk på bildet for å se film</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60</a:t>
            </a:fld>
            <a:endParaRPr lang="nb-NO" altLang="nb-NO">
              <a:solidFill>
                <a:prstClr val="black"/>
              </a:solidFill>
            </a:endParaRPr>
          </a:p>
        </p:txBody>
      </p:sp>
    </p:spTree>
    <p:extLst>
      <p:ext uri="{BB962C8B-B14F-4D97-AF65-F5344CB8AC3E}">
        <p14:creationId xmlns:p14="http://schemas.microsoft.com/office/powerpoint/2010/main" val="2452495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0" dirty="0"/>
              <a:t>Da skal vi trene sammen to og to.</a:t>
            </a:r>
          </a:p>
          <a:p>
            <a:r>
              <a:rPr lang="nb-NO" sz="1100" b="1" dirty="0"/>
              <a:t>Utstyr: </a:t>
            </a:r>
            <a:r>
              <a:rPr lang="nb-NO" sz="1100" dirty="0"/>
              <a:t>Blodsukkerapparat og strimler, engangslansett eller stikkepenn, bomull/tupfer, hansker, kanyleboks</a:t>
            </a:r>
          </a:p>
          <a:p>
            <a:endParaRPr lang="nb-NO" sz="1100" b="1" dirty="0"/>
          </a:p>
          <a:p>
            <a:r>
              <a:rPr lang="nb-NO" sz="1100" b="1" dirty="0"/>
              <a:t>Gjennomføring:</a:t>
            </a:r>
            <a:endParaRPr lang="nb-NO" sz="1100" dirty="0"/>
          </a:p>
          <a:p>
            <a:pPr marL="229405" indent="-229405">
              <a:buAutoNum type="arabicPeriod"/>
            </a:pPr>
            <a:r>
              <a:rPr lang="nb-NO" sz="1100" dirty="0"/>
              <a:t>Utfør håndhygiene og ta på hansker for å beskytte mot blodsøl </a:t>
            </a:r>
            <a:endParaRPr lang="nb-NO" sz="1100" dirty="0">
              <a:cs typeface="Calibri" panose="020F0502020204030204"/>
            </a:endParaRPr>
          </a:p>
          <a:p>
            <a:pPr marL="229405" indent="-229405">
              <a:buAutoNum type="arabicPeriod"/>
            </a:pPr>
            <a:r>
              <a:rPr lang="nb-NO" sz="1100" dirty="0"/>
              <a:t>Gjør strimmel klar på blodsukkerapparatet</a:t>
            </a:r>
            <a:endParaRPr lang="nb-NO" sz="1100" dirty="0">
              <a:cs typeface="Calibri" panose="020F0502020204030204"/>
            </a:endParaRPr>
          </a:p>
          <a:p>
            <a:pPr marL="229405" indent="-229405">
              <a:buAutoNum type="arabicPeriod"/>
            </a:pPr>
            <a:r>
              <a:rPr lang="nb-NO" sz="1100" dirty="0"/>
              <a:t>Sørg for god temperatur/blodsirkulasjon i aktuell finger. Er fingeren kald kan det bli vanskelig å få ut blod. </a:t>
            </a:r>
            <a:r>
              <a:rPr lang="nb-NO" sz="1100" b="1" dirty="0"/>
              <a:t>TIPS!</a:t>
            </a:r>
            <a:r>
              <a:rPr lang="nb-NO" sz="1100" dirty="0"/>
              <a:t> En hanske med varmt vann kan varme hånden før testen utføres</a:t>
            </a:r>
            <a:endParaRPr lang="nb-NO" sz="1100" dirty="0">
              <a:cs typeface="Calibri" panose="020F0502020204030204"/>
            </a:endParaRPr>
          </a:p>
          <a:p>
            <a:pPr marL="229405" indent="-229405">
              <a:buAutoNum type="arabicPeriod"/>
            </a:pPr>
            <a:r>
              <a:rPr lang="nb-NO" sz="1100" dirty="0"/>
              <a:t>Stikk med penn eller engangslansett på siden av fingeren hvor det er minst følsomt </a:t>
            </a:r>
            <a:endParaRPr lang="nb-NO" sz="1100" dirty="0">
              <a:cs typeface="Calibri" panose="020F0502020204030204"/>
            </a:endParaRPr>
          </a:p>
          <a:p>
            <a:pPr marL="630862" lvl="1" indent="-172053">
              <a:buFont typeface="Arial"/>
              <a:buChar char="•"/>
            </a:pPr>
            <a:r>
              <a:rPr lang="nb-NO" sz="1000" dirty="0"/>
              <a:t>Ved grov/tykk hud, kan det være du trenger en tykkere nål for å få skikkelig blodsvar</a:t>
            </a:r>
            <a:endParaRPr lang="nb-NO" sz="1000" dirty="0">
              <a:cs typeface="Calibri" panose="020F0502020204030204"/>
            </a:endParaRPr>
          </a:p>
          <a:p>
            <a:pPr marL="630862" lvl="1" indent="-172053">
              <a:buFont typeface="Arial"/>
              <a:buChar char="•"/>
            </a:pPr>
            <a:r>
              <a:rPr lang="nb-NO" sz="1000" dirty="0"/>
              <a:t>Stikk helst ikke i pekefinger eller tommel da disse fingrene brukes mest, og ikke bør bli sår/øm</a:t>
            </a:r>
          </a:p>
          <a:p>
            <a:r>
              <a:rPr lang="nb-NO" sz="1100" dirty="0"/>
              <a:t>5. Ved rene og tørre fingre kan første bloddråpe brukes. Dersom håndvask ikke er mulig og hendene ikke er synlig skitne, er det akseptabelt å bruke andre bloddråpe etter at første bloddråpe er tørket bort </a:t>
            </a:r>
            <a:endParaRPr lang="nb-NO" sz="1100" dirty="0">
              <a:cs typeface="Calibri" panose="020F0502020204030204"/>
            </a:endParaRPr>
          </a:p>
          <a:p>
            <a:pPr marL="630862" lvl="1" indent="-172053">
              <a:buFont typeface="Arial"/>
              <a:buChar char="•"/>
            </a:pPr>
            <a:r>
              <a:rPr lang="nb-NO" sz="1000" dirty="0"/>
              <a:t>Før tuppen av strimmelen inn i bloddråpen og sjekk at testfeltet på strimmelen dekkes/fylles helt før du fjerner strimmelen fra bloddråpen </a:t>
            </a:r>
          </a:p>
          <a:p>
            <a:r>
              <a:rPr lang="nb-NO" sz="1100" dirty="0"/>
              <a:t>7.    Press en ren tupfer/bomullsdott på pasientens finger i minst 10 sekunder</a:t>
            </a:r>
            <a:endParaRPr lang="nb-NO" sz="1100" dirty="0">
              <a:cs typeface="Calibri" panose="020F0502020204030204"/>
            </a:endParaRPr>
          </a:p>
          <a:p>
            <a:r>
              <a:rPr lang="nb-NO" sz="1100" dirty="0"/>
              <a:t>8.    Vent til apparatet gir svar og dokumenter resultatet </a:t>
            </a:r>
            <a:endParaRPr lang="nb-NO" sz="1100" dirty="0">
              <a:cs typeface="Calibri" panose="020F0502020204030204"/>
            </a:endParaRPr>
          </a:p>
          <a:p>
            <a:r>
              <a:rPr lang="nb-NO" sz="1100" dirty="0"/>
              <a:t>9.    Vurder og eventuelt følg opp resultatet av prøven</a:t>
            </a:r>
            <a:endParaRPr lang="nb-NO" sz="1100" dirty="0">
              <a:cs typeface="Calibri" panose="020F0502020204030204"/>
            </a:endParaRPr>
          </a:p>
          <a:p>
            <a:r>
              <a:rPr lang="nb-NO" sz="1100" dirty="0"/>
              <a:t>10.  Fjern avfall, vær forsiktig med blodsøl og stikkfare, og utfør håndhygiene </a:t>
            </a:r>
            <a:endParaRPr lang="nb-NO" sz="1100" dirty="0">
              <a:cs typeface="Calibri" panose="020F0502020204030204"/>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dirty="0"/>
              <a:t>Feilkilder og faktorer som påvirker målingen kan være</a:t>
            </a:r>
            <a:r>
              <a:rPr lang="nb-NO" altLang="nb-NO" sz="1100" b="1" dirty="0">
                <a:cs typeface="Calibri"/>
              </a:rPr>
              <a:t>: </a:t>
            </a:r>
            <a:r>
              <a:rPr lang="nb-NO" altLang="nb-NO" sz="1100" b="0" dirty="0">
                <a:cs typeface="Calibri"/>
              </a:rPr>
              <a:t>skitt,</a:t>
            </a:r>
            <a:r>
              <a:rPr lang="nb-NO" altLang="nb-NO" sz="1100" b="1" dirty="0">
                <a:cs typeface="Calibri"/>
              </a:rPr>
              <a:t> </a:t>
            </a:r>
            <a:r>
              <a:rPr lang="nb-NO" altLang="nb-NO" sz="1100" b="0" dirty="0">
                <a:cs typeface="Calibri"/>
              </a:rPr>
              <a:t>sitrus eller sukker på fingrene </a:t>
            </a:r>
            <a:r>
              <a:rPr lang="nb-NO" sz="1100" b="0" i="1" dirty="0"/>
              <a:t>(for ytterligere kunnskap se fagkompendium for Trinn 1)</a:t>
            </a:r>
          </a:p>
          <a:p>
            <a:endParaRPr lang="nb-NO" altLang="nb-NO" sz="1100" b="0" dirty="0">
              <a:cs typeface="Calibri"/>
            </a:endParaRPr>
          </a:p>
        </p:txBody>
      </p:sp>
      <p:sp>
        <p:nvSpPr>
          <p:cNvPr id="3277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eaLnBrk="1" hangingPunct="1">
              <a:defRPr/>
            </a:pPr>
            <a:fld id="{8BA72B6E-FB46-4DE2-95CE-E7189C2A04C8}" type="slidenum">
              <a:rPr lang="nb-NO" altLang="nb-NO">
                <a:solidFill>
                  <a:srgbClr val="000000"/>
                </a:solidFill>
              </a:rPr>
              <a:pPr eaLnBrk="1" hangingPunct="1">
                <a:defRPr/>
              </a:pPr>
              <a:t>61</a:t>
            </a:fld>
            <a:endParaRPr lang="nb-NO" altLang="nb-NO">
              <a:solidFill>
                <a:srgbClr val="000000"/>
              </a:solidFill>
            </a:endParaRPr>
          </a:p>
        </p:txBody>
      </p:sp>
    </p:spTree>
    <p:extLst>
      <p:ext uri="{BB962C8B-B14F-4D97-AF65-F5344CB8AC3E}">
        <p14:creationId xmlns:p14="http://schemas.microsoft.com/office/powerpoint/2010/main" val="39910964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b="1" dirty="0"/>
              <a:t>Da har vi gjennomgått pasientobservasjonene under D. </a:t>
            </a:r>
          </a:p>
          <a:p>
            <a:pPr eaLnBrk="1" hangingPunct="1">
              <a:spcBef>
                <a:spcPct val="0"/>
              </a:spcBef>
            </a:pPr>
            <a:endParaRPr lang="nb-NO" altLang="nb-NO" dirty="0"/>
          </a:p>
          <a:p>
            <a:pPr eaLnBrk="1" hangingPunct="1">
              <a:spcBef>
                <a:spcPct val="0"/>
              </a:spcBef>
            </a:pPr>
            <a:r>
              <a:rPr lang="nb-NO" altLang="nb-NO" dirty="0"/>
              <a:t>Ved kognitivt svikt og kommunikasjonsutfordringer kan det være vanskelig å vurdere pasientens bevissthet. </a:t>
            </a:r>
          </a:p>
          <a:p>
            <a:pPr eaLnBrk="1" hangingPunct="1">
              <a:spcBef>
                <a:spcPct val="0"/>
              </a:spcBef>
            </a:pPr>
            <a:r>
              <a:rPr lang="nb-NO" altLang="nb-NO" dirty="0"/>
              <a:t>Ofte er tidsforløpet en av de viktigste indikatorene for hastegraden. Det vil si at jo raskere symptomene utvikler seg, dess mer alvorlig kan en anta at tilstanden er. </a:t>
            </a:r>
          </a:p>
          <a:p>
            <a:pPr eaLnBrk="1" hangingPunct="1">
              <a:spcBef>
                <a:spcPct val="0"/>
              </a:spcBef>
            </a:pPr>
            <a:endParaRPr lang="nb-NO" altLang="nb-NO" dirty="0"/>
          </a:p>
          <a:p>
            <a:pPr eaLnBrk="1" hangingPunct="1">
              <a:spcBef>
                <a:spcPct val="0"/>
              </a:spcBef>
            </a:pPr>
            <a:r>
              <a:rPr lang="nb-NO" altLang="nb-NO" dirty="0"/>
              <a:t>Vi har i dag ikke gjennomgått pupillesjekk.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Under normale forhold er pupillen rund med en størrelse på 3-4 millimeter i diameter. Den vil raskt trekke seg sammen ved direkte belysning, for så å utvide seg når lyset fjernes. Ved økt trykk i hodet vil pupillene reagere gradvis tregere (store/</a:t>
            </a:r>
            <a:r>
              <a:rPr lang="nb-NO" sz="1200" kern="1200" dirty="0" err="1">
                <a:solidFill>
                  <a:schemeClr val="tx1"/>
                </a:solidFill>
                <a:effectLst/>
                <a:latin typeface="+mn-lt"/>
                <a:ea typeface="+mn-ea"/>
                <a:cs typeface="+mn-cs"/>
              </a:rPr>
              <a:t>lysstive</a:t>
            </a:r>
            <a:r>
              <a:rPr lang="nb-NO" sz="1200" kern="1200" dirty="0">
                <a:solidFill>
                  <a:schemeClr val="tx1"/>
                </a:solidFill>
                <a:effectLst/>
                <a:latin typeface="+mn-lt"/>
                <a:ea typeface="+mn-ea"/>
                <a:cs typeface="+mn-cs"/>
              </a:rPr>
              <a:t>) </a:t>
            </a:r>
            <a:r>
              <a:rPr lang="nb-NO" sz="1200" b="0" i="1" dirty="0"/>
              <a:t>(se ellers fagkompendium for Trinn 1 side 42)</a:t>
            </a:r>
          </a:p>
          <a:p>
            <a:pPr marL="171450" indent="-171450" eaLnBrk="1" hangingPunct="1">
              <a:spcBef>
                <a:spcPct val="0"/>
              </a:spcBef>
              <a:buFont typeface="Arial" panose="020B0604020202020204" pitchFamily="34" charset="0"/>
              <a:buChar char="•"/>
            </a:pPr>
            <a:endParaRPr lang="nb-NO" altLang="nb-NO" dirty="0"/>
          </a:p>
          <a:p>
            <a:pPr eaLnBrk="1" hangingPunct="1">
              <a:spcBef>
                <a:spcPct val="0"/>
              </a:spcBef>
            </a:pPr>
            <a:endParaRPr lang="nb-NO" altLang="nb-NO"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dirty="0"/>
              <a:t>Nå kan dere finne egenvurderingen og fylle inn.</a:t>
            </a:r>
          </a:p>
          <a:p>
            <a:pPr eaLnBrk="1" hangingPunct="1">
              <a:spcBef>
                <a:spcPct val="0"/>
              </a:spcBef>
            </a:pPr>
            <a:endParaRPr lang="nb-NO" altLang="nb-NO" dirty="0"/>
          </a:p>
        </p:txBody>
      </p:sp>
      <p:sp>
        <p:nvSpPr>
          <p:cNvPr id="78852"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457DD732-2F63-4F15-B633-67790766ACA0}" type="slidenum">
              <a:rPr lang="nb-NO" altLang="nb-NO">
                <a:solidFill>
                  <a:srgbClr val="000000"/>
                </a:solidFill>
              </a:rPr>
              <a:pPr/>
              <a:t>62</a:t>
            </a:fld>
            <a:endParaRPr lang="nb-NO" altLang="nb-NO">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dirty="0">
                <a:cs typeface="Calibri"/>
              </a:rPr>
              <a:t>Da er vi kommet til den siste bokstaven i en systematisk pasientobservasjon, bokstaven E som står for </a:t>
            </a:r>
            <a:r>
              <a:rPr lang="nb-NO" altLang="nb-NO" sz="1100" dirty="0" err="1">
                <a:cs typeface="Calibri"/>
              </a:rPr>
              <a:t>exposure</a:t>
            </a:r>
            <a:r>
              <a:rPr lang="nb-NO" altLang="nb-NO" sz="1100" dirty="0">
                <a:cs typeface="Calibri"/>
              </a:rPr>
              <a:t> og </a:t>
            </a:r>
            <a:r>
              <a:rPr lang="nb-NO" altLang="nb-NO" sz="1100" dirty="0" err="1">
                <a:cs typeface="Calibri"/>
              </a:rPr>
              <a:t>environment</a:t>
            </a:r>
            <a:r>
              <a:rPr lang="nb-NO" altLang="nb-NO" sz="1100" dirty="0">
                <a:cs typeface="Calibri"/>
              </a:rPr>
              <a:t>. </a:t>
            </a:r>
          </a:p>
          <a:p>
            <a:pPr eaLnBrk="1" hangingPunct="1">
              <a:spcBef>
                <a:spcPct val="0"/>
              </a:spcBef>
            </a:pPr>
            <a:endParaRPr lang="nb-NO" altLang="nb-NO" sz="1100" dirty="0">
              <a:cs typeface="Calibri"/>
            </a:endParaRPr>
          </a:p>
          <a:p>
            <a:pPr eaLnBrk="1" hangingPunct="1">
              <a:spcBef>
                <a:spcPct val="0"/>
              </a:spcBef>
            </a:pPr>
            <a:r>
              <a:rPr lang="nb-NO" altLang="nb-NO" sz="1100" dirty="0">
                <a:cs typeface="Calibri"/>
              </a:rPr>
              <a:t>Vi bruker begrepene </a:t>
            </a:r>
            <a:r>
              <a:rPr lang="nb-NO" altLang="nb-NO" sz="1100" b="1" dirty="0">
                <a:cs typeface="Calibri"/>
              </a:rPr>
              <a:t>kroppsundersøkelse og omgivelser </a:t>
            </a:r>
            <a:r>
              <a:rPr lang="nb-NO" altLang="nb-NO" sz="1100" dirty="0">
                <a:cs typeface="Calibri"/>
              </a:rPr>
              <a:t>da</a:t>
            </a:r>
            <a:r>
              <a:rPr lang="nb-NO" altLang="nb-NO" sz="1100" baseline="0" dirty="0">
                <a:cs typeface="Calibri"/>
              </a:rPr>
              <a:t> E handler om å få oversikt over detaljer – både på pasientens kropp og i omgivelsene rundt.</a:t>
            </a:r>
            <a:endParaRPr lang="nb-NO" altLang="nb-NO" sz="1100" dirty="0">
              <a:cs typeface="Calibri"/>
            </a:endParaRPr>
          </a:p>
          <a:p>
            <a:pPr>
              <a:spcBef>
                <a:spcPct val="0"/>
              </a:spcBef>
            </a:pPr>
            <a:endParaRPr lang="nb-NO" altLang="nb-NO" sz="1100" dirty="0">
              <a:cs typeface="Calibri"/>
            </a:endParaRPr>
          </a:p>
          <a:p>
            <a:pPr>
              <a:spcBef>
                <a:spcPct val="0"/>
              </a:spcBef>
            </a:pPr>
            <a:r>
              <a:rPr lang="nb-NO" altLang="nb-NO" sz="1100" i="1" dirty="0">
                <a:cs typeface="Calibri"/>
              </a:rPr>
              <a:t>Trykk for neste side for gjennomgang av E</a:t>
            </a:r>
          </a:p>
        </p:txBody>
      </p:sp>
      <p:sp>
        <p:nvSpPr>
          <p:cNvPr id="80900"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E4390858-3F80-4F5E-B768-3FB4EFEFC098}" type="slidenum">
              <a:rPr lang="nb-NO" altLang="nb-NO">
                <a:solidFill>
                  <a:prstClr val="black"/>
                </a:solidFill>
              </a:rPr>
              <a:pPr/>
              <a:t>63</a:t>
            </a:fld>
            <a:endParaRPr lang="nb-NO" altLang="nb-NO">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En fullstendig kroppsundersøkelse er viktig å utføre for å </a:t>
            </a:r>
            <a:r>
              <a:rPr lang="nb-NO" sz="1100" b="1" u="sng" dirty="0"/>
              <a:t>unngå å overse </a:t>
            </a:r>
            <a:r>
              <a:rPr lang="nb-NO" sz="1100" b="1" dirty="0"/>
              <a:t>viktig informasjon.</a:t>
            </a:r>
            <a:r>
              <a:rPr lang="nb-NO" sz="1100" dirty="0"/>
              <a:t> </a:t>
            </a:r>
          </a:p>
          <a:p>
            <a:endParaRPr lang="nb-NO" sz="1100" dirty="0"/>
          </a:p>
          <a:p>
            <a:r>
              <a:rPr lang="nb-NO" sz="1100" dirty="0"/>
              <a:t>Det krever at vi avdekker alle deler av pasientens kropp ved å fjerne tøy og snu pasienten. Her er det viktig å huske på å ivareta personens integritet.</a:t>
            </a:r>
          </a:p>
          <a:p>
            <a:endParaRPr lang="nb-NO" sz="1100" dirty="0"/>
          </a:p>
          <a:p>
            <a:r>
              <a:rPr lang="nb-NO" sz="1100" dirty="0"/>
              <a:t>Se etter hudforandringer og vær spesielt oppmerksom på inngangsporter som kateter, dren, peg eller stomier som kan være utsatt for lokale infeksjoner. Vurder også behov for ytterligere tester i form av </a:t>
            </a:r>
            <a:r>
              <a:rPr lang="nb-NO" sz="1100" b="0" i="0" dirty="0"/>
              <a:t>blodprøver, urinprøver, ultralyd, EKG eller lignende.</a:t>
            </a:r>
          </a:p>
          <a:p>
            <a:endParaRPr lang="nb-NO" sz="1100" dirty="0">
              <a:cs typeface="Calibri"/>
            </a:endParaRPr>
          </a:p>
          <a:p>
            <a:r>
              <a:rPr lang="nb-NO" sz="1100" dirty="0"/>
              <a:t>Det er også viktig å få et overblikk over pasientens omgivelser. Omgivelsene gir mye relevant informasjon om situasjonen og bakgrunnen til pasienten. Hvor fant du pasienten? Vurder pasientens funksjonsnivå. Skaff alltid oversikt på pasientens omgivelser/hjemmeforhold. Har noe endret seg raskt eller over en kort tidsperiode kan dette indikere behov for videre utredning </a:t>
            </a:r>
          </a:p>
          <a:p>
            <a:endParaRPr lang="nb-NO" sz="1100" dirty="0"/>
          </a:p>
          <a:p>
            <a:r>
              <a:rPr lang="nb-NO" sz="1100" i="1" dirty="0"/>
              <a:t>Snakk deg gjennom siden</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64</a:t>
            </a:fld>
            <a:endParaRPr lang="nb-NO" altLang="nb-NO">
              <a:solidFill>
                <a:prstClr val="black"/>
              </a:solidFill>
            </a:endParaRPr>
          </a:p>
        </p:txBody>
      </p:sp>
    </p:spTree>
    <p:extLst>
      <p:ext uri="{BB962C8B-B14F-4D97-AF65-F5344CB8AC3E}">
        <p14:creationId xmlns:p14="http://schemas.microsoft.com/office/powerpoint/2010/main" val="27228855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1" dirty="0"/>
              <a:t>Det er to pasientobservasjoner under E som bør belyses ekstra. Dette er temperaturmåling og smertevurdering. </a:t>
            </a:r>
          </a:p>
          <a:p>
            <a:endParaRPr 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Feber er et symptom og</a:t>
            </a:r>
            <a:r>
              <a:rPr lang="nb-NO" sz="1100" u="none" dirty="0"/>
              <a:t> ikke en sykdom i seg selv. Feber sees ved infeksjoner og ved en lang rekke sykdommer som ledsages av betennelsestilstander og vevs henfall</a:t>
            </a:r>
            <a:r>
              <a:rPr lang="nb-NO" sz="1100" u="none" baseline="0" dirty="0"/>
              <a:t>, s</a:t>
            </a:r>
            <a:r>
              <a:rPr lang="nb-NO" sz="1100" u="none" dirty="0"/>
              <a:t>om for eksempel forbrenninger, store skader, blødninger og allergiske reaksjoner.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u="none"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solidFill>
                  <a:schemeClr val="tx1"/>
                </a:solidFill>
              </a:rPr>
              <a:t>Temperatur kan i hovedsak måles fire steder på kroppen: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dirty="0">
                <a:solidFill>
                  <a:schemeClr val="tx1"/>
                </a:solidFill>
              </a:rPr>
              <a:t>Rektalt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dirty="0">
                <a:solidFill>
                  <a:schemeClr val="tx1"/>
                </a:solidFill>
              </a:rPr>
              <a:t>Oralt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dirty="0">
                <a:solidFill>
                  <a:schemeClr val="tx1"/>
                </a:solidFill>
              </a:rPr>
              <a:t>Aksillært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dirty="0" err="1">
                <a:solidFill>
                  <a:schemeClr val="tx1"/>
                </a:solidFill>
              </a:rPr>
              <a:t>Tympatisk</a:t>
            </a:r>
            <a:r>
              <a:rPr lang="nb-NO" sz="1100" dirty="0">
                <a:solidFill>
                  <a:schemeClr val="tx1"/>
                </a:solidFill>
              </a:rPr>
              <a:t> (i øret).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1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b="1" i="0" dirty="0">
                <a:solidFill>
                  <a:schemeClr val="tx1"/>
                </a:solidFill>
              </a:rPr>
              <a:t>Til instruktører: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i="1" dirty="0">
                <a:solidFill>
                  <a:schemeClr val="tx1"/>
                </a:solidFill>
              </a:rPr>
              <a:t>(Det er også mulig å måle med pannetermometer, men dette anbefales ikke)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1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i="1" dirty="0">
                <a:solidFill>
                  <a:schemeClr val="tx1"/>
                </a:solidFill>
              </a:rPr>
              <a:t>Snakk deg gjennom siden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1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100" i="1" dirty="0">
              <a:solidFill>
                <a:schemeClr val="tx1"/>
              </a:solidFill>
            </a:endParaRPr>
          </a:p>
          <a:p>
            <a:endParaRPr lang="nb-NO" sz="1100" u="none" dirty="0"/>
          </a:p>
        </p:txBody>
      </p:sp>
      <p:sp>
        <p:nvSpPr>
          <p:cNvPr id="82948"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6195188D-1E8E-41E4-B932-ACD5ED6BBE21}" type="slidenum">
              <a:rPr lang="nb-NO" altLang="nb-NO">
                <a:solidFill>
                  <a:srgbClr val="000000"/>
                </a:solidFill>
              </a:rPr>
              <a:pPr/>
              <a:t>65</a:t>
            </a:fld>
            <a:endParaRPr lang="nb-NO" altLang="nb-NO">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solidFill>
                  <a:schemeClr val="tx1"/>
                </a:solidFill>
              </a:rPr>
              <a:t>Snakk deg raskt gjennom siden (kun det viktigste). Ellers poengter til deltagerne at det viktigste er å registrere eksakt temperatur og målemetode i dokumentasjonssystemet. </a:t>
            </a:r>
          </a:p>
          <a:p>
            <a:endParaRPr lang="nb-NO"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66</a:t>
            </a:fld>
            <a:endParaRPr lang="nb-NO" altLang="nb-NO"/>
          </a:p>
        </p:txBody>
      </p:sp>
    </p:spTree>
    <p:extLst>
      <p:ext uri="{BB962C8B-B14F-4D97-AF65-F5344CB8AC3E}">
        <p14:creationId xmlns:p14="http://schemas.microsoft.com/office/powerpoint/2010/main" val="1988006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Under en ABCDE observasjon er det viktig å avklare om smerten er av akutt karakter som har til hensikt å varsle om skade eller sykdom. </a:t>
            </a:r>
          </a:p>
          <a:p>
            <a:r>
              <a:rPr lang="nb-NO" sz="1100" dirty="0"/>
              <a:t>Akutt smerte er normalt et symptom på en bakenforliggende sykdom eller skade som krever nærmere utredning. Lege/legevakt eller evt. 113 må kontaktes ved plutselige og voldsomme smerter. </a:t>
            </a:r>
          </a:p>
          <a:p>
            <a:r>
              <a:rPr lang="nb-NO" sz="1100" dirty="0"/>
              <a:t>Smertevurdering kan gjøres ved hjelp av:</a:t>
            </a:r>
          </a:p>
          <a:p>
            <a:pPr marL="171450" indent="-171450">
              <a:buFont typeface="Arial" panose="020B0604020202020204" pitchFamily="34" charset="0"/>
              <a:buChar char="•"/>
            </a:pPr>
            <a:r>
              <a:rPr lang="nb-NO" sz="1100" u="sng" dirty="0"/>
              <a:t>ESAS (Edmonton Symptom </a:t>
            </a:r>
            <a:r>
              <a:rPr lang="nb-NO" sz="1100" u="sng" dirty="0" err="1"/>
              <a:t>Assessment</a:t>
            </a:r>
            <a:r>
              <a:rPr lang="nb-NO" sz="1100" u="sng" dirty="0"/>
              <a:t> </a:t>
            </a:r>
            <a:r>
              <a:rPr lang="nb-NO" sz="1100" u="sng" dirty="0" err="1"/>
              <a:t>Scale</a:t>
            </a:r>
            <a:r>
              <a:rPr lang="nb-NO" sz="1100" u="sng" dirty="0"/>
              <a:t>)</a:t>
            </a:r>
            <a:r>
              <a:rPr lang="nb-NO" sz="1100" dirty="0"/>
              <a:t> som går igjennom ti punkter hvor det vurderes numerisk skår fra ingen plager til verst tenkelig. </a:t>
            </a:r>
          </a:p>
          <a:p>
            <a:pPr marL="171450" indent="-171450">
              <a:buFont typeface="Arial" panose="020B0604020202020204" pitchFamily="34" charset="0"/>
              <a:buChar char="•"/>
            </a:pPr>
            <a:endParaRPr lang="nb-NO" sz="1100" dirty="0"/>
          </a:p>
          <a:p>
            <a:pPr marL="171450" indent="-171450">
              <a:buFont typeface="Arial" panose="020B0604020202020204" pitchFamily="34" charset="0"/>
              <a:buChar char="•"/>
            </a:pPr>
            <a:r>
              <a:rPr lang="nb-NO" sz="1100" u="sng" dirty="0"/>
              <a:t>VAS (Visuell analog skala</a:t>
            </a:r>
            <a:r>
              <a:rPr lang="nb-NO" sz="1100" dirty="0"/>
              <a:t>). VAS-linjalen er en ikke-gradert skala der pasienten angir sin smerte et sted mellom «ingen smerte» til «verst tenkelig smerte». Undersøkeren leser deretter av mer «nøyaktige smerteangivelse» på baksiden av linjalen ved hjelp av </a:t>
            </a:r>
            <a:r>
              <a:rPr lang="nb-NO" sz="1100" dirty="0" err="1"/>
              <a:t>skyvelær</a:t>
            </a:r>
            <a:r>
              <a:rPr lang="nb-NO" sz="1100" dirty="0"/>
              <a:t>. </a:t>
            </a:r>
          </a:p>
          <a:p>
            <a:pPr marL="0" indent="0">
              <a:buFont typeface="Arial" panose="020B0604020202020204" pitchFamily="34" charset="0"/>
              <a:buNone/>
            </a:pPr>
            <a:endParaRPr lang="nb-NO" sz="1100" dirty="0"/>
          </a:p>
          <a:p>
            <a:pPr marL="171450" indent="-171450">
              <a:buFont typeface="Arial" panose="020B0604020202020204" pitchFamily="34" charset="0"/>
              <a:buChar char="•"/>
            </a:pPr>
            <a:r>
              <a:rPr lang="nb-NO" sz="1100" u="sng" dirty="0"/>
              <a:t>NRS (</a:t>
            </a:r>
            <a:r>
              <a:rPr lang="nb-NO" sz="1100" u="sng" dirty="0" err="1"/>
              <a:t>numeric</a:t>
            </a:r>
            <a:r>
              <a:rPr lang="nb-NO" sz="1100" u="sng" dirty="0"/>
              <a:t> </a:t>
            </a:r>
            <a:r>
              <a:rPr lang="nb-NO" sz="1100" u="sng" dirty="0" err="1"/>
              <a:t>rating</a:t>
            </a:r>
            <a:r>
              <a:rPr lang="nb-NO" sz="1100" u="sng" dirty="0"/>
              <a:t> </a:t>
            </a:r>
            <a:r>
              <a:rPr lang="nb-NO" sz="1100" u="sng" dirty="0" err="1"/>
              <a:t>scale</a:t>
            </a:r>
            <a:r>
              <a:rPr lang="nb-NO" sz="1100" u="sng" dirty="0"/>
              <a:t>). </a:t>
            </a:r>
            <a:r>
              <a:rPr lang="nb-NO" sz="1100" dirty="0"/>
              <a:t>Pasienten angir sin smerte på en linjal som er gradert fra 0 til 10. Også her er ytterpunktene «ingen smerte» og «verst tenkelig smerte». </a:t>
            </a:r>
          </a:p>
          <a:p>
            <a:pPr marL="0" indent="0">
              <a:buFont typeface="Arial" panose="020B0604020202020204" pitchFamily="34" charset="0"/>
              <a:buNone/>
            </a:pPr>
            <a:endParaRPr lang="nb-NO" sz="11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dirty="0"/>
              <a:t>I tillegg bør det innhentes informasjon om smertens karakter. </a:t>
            </a:r>
            <a:r>
              <a:rPr lang="nb-NO" sz="1100" i="1" dirty="0"/>
              <a:t>Spør gruppen om ord som beskriver smertens karakter? Eksempel; sviende, bankende, brennende etc.</a:t>
            </a:r>
          </a:p>
          <a:p>
            <a:pPr marL="0" indent="0">
              <a:buFont typeface="Arial" panose="020B0604020202020204" pitchFamily="34" charset="0"/>
              <a:buNone/>
            </a:pPr>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67</a:t>
            </a:fld>
            <a:endParaRPr lang="nb-NO" altLang="nb-NO"/>
          </a:p>
        </p:txBody>
      </p:sp>
    </p:spTree>
    <p:extLst>
      <p:ext uri="{BB962C8B-B14F-4D97-AF65-F5344CB8AC3E}">
        <p14:creationId xmlns:p14="http://schemas.microsoft.com/office/powerpoint/2010/main" val="2806973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ssholder for lysbilde 1"/>
          <p:cNvSpPr>
            <a:spLocks noGrp="1" noRot="1" noChangeAspect="1" noChangeArrowheads="1" noTextEdit="1"/>
          </p:cNvSpPr>
          <p:nvPr>
            <p:ph type="sldImg"/>
          </p:nvPr>
        </p:nvSpPr>
        <p:spPr bwMode="auto">
          <a:xfrm>
            <a:off x="406400" y="1231900"/>
            <a:ext cx="5922963" cy="3332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b="1" dirty="0"/>
              <a:t>Da har vi gjennomgått E, har dere noen spørsmål eller kommentarer? </a:t>
            </a:r>
          </a:p>
          <a:p>
            <a:pPr eaLnBrk="1" hangingPunct="1">
              <a:spcBef>
                <a:spcPct val="0"/>
              </a:spcBef>
            </a:pPr>
            <a:endParaRPr lang="nb-NO" altLang="nb-NO" b="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dirty="0"/>
              <a:t>Nå kan dere finne egenvurderingen og fylle inn.</a:t>
            </a:r>
          </a:p>
          <a:p>
            <a:pPr eaLnBrk="1" hangingPunct="1">
              <a:spcBef>
                <a:spcPct val="0"/>
              </a:spcBef>
            </a:pPr>
            <a:endParaRPr lang="nb-NO" altLang="nb-NO" dirty="0"/>
          </a:p>
          <a:p>
            <a:pPr eaLnBrk="1" hangingPunct="1">
              <a:spcBef>
                <a:spcPct val="0"/>
              </a:spcBef>
            </a:pPr>
            <a:r>
              <a:rPr lang="nb-NO" altLang="nb-NO" dirty="0"/>
              <a:t>Funn i ABCDE observasjonen må ofte kommuniseres til kollegaer eller annet helsepersonell. ISBAR kommunikasjonsverktøy er et strukturert hjelpemiddel til dette.  </a:t>
            </a:r>
          </a:p>
          <a:p>
            <a:pPr eaLnBrk="1" hangingPunct="1">
              <a:spcBef>
                <a:spcPct val="0"/>
              </a:spcBef>
            </a:pPr>
            <a:endParaRPr lang="nb-NO" altLang="nb-NO" dirty="0"/>
          </a:p>
        </p:txBody>
      </p:sp>
      <p:sp>
        <p:nvSpPr>
          <p:cNvPr id="84996"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fld id="{2F5FA71A-8B4B-41B0-8564-B0E1F7BC8788}" type="slidenum">
              <a:rPr lang="nb-NO" altLang="nb-NO">
                <a:solidFill>
                  <a:srgbClr val="000000"/>
                </a:solidFill>
              </a:rPr>
              <a:pPr/>
              <a:t>68</a:t>
            </a:fld>
            <a:endParaRPr lang="nb-NO" altLang="nb-NO">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1"/>
              <a:t>ISBAR </a:t>
            </a:r>
            <a:r>
              <a:rPr lang="nb-NO" sz="1100" dirty="0"/>
              <a:t>er et verktøy som bidrar til en pasientsikker kommunikasjon ved å formidle essensielle opplysninger om pasienten i en struktur som sikrer klar kommunikasjon mellom helsepersonell. ISBAR kan brukes på alle nivå i helsetjenesten og av alle profesjoner. Hovedessensen er at en skal være forberedt før en ringer og en skal bringe videre essensiell pasientinformasjon til samarbeidende helsepersonell.  </a:t>
            </a:r>
          </a:p>
          <a:p>
            <a:r>
              <a:rPr lang="nb-NO" altLang="nb-NO" sz="1100" b="1" dirty="0"/>
              <a:t>ISBAR</a:t>
            </a:r>
            <a:r>
              <a:rPr lang="nb-NO" altLang="nb-NO" sz="1100" dirty="0"/>
              <a:t> skjemaet dere ser her er utarbeidet til kommunalt bruk. Skjemaet er strukturert etter ISBAR metoden, ABCDE systematisk pasientobservasjon og NEWS risikovurdering. Skjemaet er derfor et hjelpemiddel under pasientobservasjoner, risikovurderingen og som kommunikasjon til neste behandlingsledd. Vær oppmerksom på at relevante observasjoner må dokumenteres i pasientens elektroniske journal!  </a:t>
            </a:r>
          </a:p>
          <a:p>
            <a:endParaRPr lang="nb-NO" altLang="nb-NO" b="0"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69</a:t>
            </a:fld>
            <a:endParaRPr lang="nb-NO" altLang="nb-NO">
              <a:solidFill>
                <a:prstClr val="black"/>
              </a:solidFill>
            </a:endParaRPr>
          </a:p>
        </p:txBody>
      </p:sp>
    </p:spTree>
    <p:extLst>
      <p:ext uri="{BB962C8B-B14F-4D97-AF65-F5344CB8AC3E}">
        <p14:creationId xmlns:p14="http://schemas.microsoft.com/office/powerpoint/2010/main" val="35586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defRPr/>
            </a:pPr>
            <a:r>
              <a:rPr lang="nb-NO" altLang="nb-NO" sz="1100" b="1" dirty="0"/>
              <a:t>Modellen viser fagområder som bør vektlegges for å styrke klinisk observasjonskompetanse og handlingsberedskap i kommunehelsetjenesten. </a:t>
            </a:r>
            <a:r>
              <a:rPr lang="nb-NO" altLang="nb-NO" sz="1100" b="0" dirty="0"/>
              <a:t>Kompetansemo</a:t>
            </a:r>
            <a:r>
              <a:rPr lang="nb-NO" altLang="nb-NO" sz="1100" dirty="0"/>
              <a:t>dellen </a:t>
            </a:r>
            <a:r>
              <a:rPr lang="nb-NO" altLang="nb-NO" sz="1100" i="1" dirty="0"/>
              <a:t>KlinObsKommune </a:t>
            </a:r>
            <a:r>
              <a:rPr lang="nb-NO" altLang="nb-NO" sz="1100" dirty="0"/>
              <a:t>er utarbeidet av Utviklingssenter for sykehjem og hjemmetjenester (USHT). Den er visualisert som en kompetansetrapp der </a:t>
            </a:r>
            <a:r>
              <a:rPr lang="nb-NO" sz="1100" dirty="0"/>
              <a:t>trinnene viser hva som anbefales vektlagt i en gitt rekkefølge. </a:t>
            </a:r>
            <a:r>
              <a:rPr lang="nb-NO" altLang="nb-NO" sz="1100" dirty="0"/>
              <a:t>Innholdet er i tråd med nasjonale føringer for pasientsikkerhet</a:t>
            </a:r>
            <a:r>
              <a:rPr lang="nb-NO" altLang="nb-NO" sz="1100" baseline="0" dirty="0"/>
              <a:t> og tidlig oppdagelse og rask respons ved somatisk sykdom. Det tas </a:t>
            </a:r>
            <a:r>
              <a:rPr lang="nb-NO" altLang="nb-NO" sz="1100" dirty="0"/>
              <a:t>utgangspunkt i systematisk pasientobservasjon ved bruk av ABCDE metodikk, risikovurdering ved bruk av NEWS og kommunikasjon ved bruk av ISBAR. </a:t>
            </a:r>
          </a:p>
          <a:p>
            <a:endParaRPr lang="nb-NO" altLang="nb-NO" sz="1100" dirty="0"/>
          </a:p>
          <a:p>
            <a:r>
              <a:rPr lang="nb-NO" altLang="nb-NO" sz="1100" dirty="0"/>
              <a:t>Opplæring/oppfriskning innen grunnleggende ferdigheter på </a:t>
            </a:r>
            <a:r>
              <a:rPr lang="nb-NO" altLang="nb-NO" sz="1100" b="1" dirty="0"/>
              <a:t>Trinn 1</a:t>
            </a:r>
            <a:r>
              <a:rPr lang="nb-NO" altLang="nb-NO" sz="1100" dirty="0"/>
              <a:t> er en forutsetning for å lykkes med videre opplæring innen klinisk observasjonskompetanse. </a:t>
            </a:r>
          </a:p>
          <a:p>
            <a:r>
              <a:rPr lang="nb-NO" altLang="nb-NO" sz="1100" b="1" i="1" dirty="0"/>
              <a:t>Trinn 2 </a:t>
            </a:r>
            <a:r>
              <a:rPr lang="nb-NO" altLang="nb-NO" sz="1100" dirty="0"/>
              <a:t>setter fokus på Hjerte-Lunge-Redning. Det er forventninger om at helsepersonell behersker HLR, noe som innebærer handlingsberedskap ved respirasjons- og sirkulasjonssvikt. Det bør jevnlig trenes på HLR, og det er mest hensiktsmessig å trene på egen arbeidsplass for å opparbeide gode rutiner og samarbeid ved reelle hendelser. </a:t>
            </a:r>
          </a:p>
          <a:p>
            <a:r>
              <a:rPr lang="nb-NO" altLang="nb-NO" sz="1100" dirty="0"/>
              <a:t>På </a:t>
            </a:r>
            <a:r>
              <a:rPr lang="nb-NO" altLang="nb-NO" sz="1100" b="1" i="1" dirty="0"/>
              <a:t>Trinn 3</a:t>
            </a:r>
            <a:r>
              <a:rPr lang="nb-NO" altLang="nb-NO" sz="1100" dirty="0"/>
              <a:t> settes det hele i system med opplæring gjennom pasientcaser og refleksjon. Her blir det mer utdypende kunnskap innen ABCDE metodikk, bruk av risikovurderingsverktøy som NEWS2 og kommunikasjonsverktøyet ISBAR.  </a:t>
            </a:r>
          </a:p>
          <a:p>
            <a:r>
              <a:rPr lang="nb-NO" altLang="nb-NO" sz="1100" b="1" i="1" dirty="0"/>
              <a:t>Trinn 4 og 5 </a:t>
            </a:r>
            <a:r>
              <a:rPr lang="nb-NO" altLang="nb-NO" sz="1100" b="0" i="0" dirty="0"/>
              <a:t>legger</a:t>
            </a:r>
            <a:r>
              <a:rPr lang="nb-NO" altLang="nb-NO" sz="1100" b="0" i="0" baseline="0" dirty="0"/>
              <a:t> opp til </a:t>
            </a:r>
            <a:r>
              <a:rPr lang="nb-NO" altLang="nb-NO" sz="1100" dirty="0"/>
              <a:t>organisert tverrfaglig scenariotrening og tverretatlig fullskalasimulering. Læringsmålene her kan være kommunikasjon, beslutningstagning, ledelse og samhandling. Disse trinnene kan være et langsiktig mål for noen tjenestesteder.</a:t>
            </a:r>
          </a:p>
          <a:p>
            <a:pPr defTabSz="917617">
              <a:defRPr/>
            </a:pPr>
            <a:endParaRPr lang="nb-NO" altLang="nb-NO" sz="1100" dirty="0"/>
          </a:p>
          <a:p>
            <a:pPr defTabSz="917617">
              <a:defRPr/>
            </a:pPr>
            <a:r>
              <a:rPr lang="nb-NO" altLang="nb-NO" sz="1100" dirty="0"/>
              <a:t>I de neste 3 timene vil vi gjennomgå;</a:t>
            </a:r>
            <a:r>
              <a:rPr lang="nb-NO" altLang="nb-NO" sz="1100" baseline="0" dirty="0"/>
              <a:t> introduksjon til ABCDE, </a:t>
            </a:r>
            <a:r>
              <a:rPr lang="nb-NO" altLang="nb-NO" sz="1100" dirty="0"/>
              <a:t>grunnleggende ferdigheter innen vitale målinger og handlingsberedskap i en slik observasjon. Vi starter med å gjennomgå teori, så vises korte opplæringsfilmer, før vi deretter gjennomfører praktisk trening to og to/i små grupper. </a:t>
            </a:r>
          </a:p>
          <a:p>
            <a:endParaRPr lang="nb-NO" altLang="nb-NO" dirty="0"/>
          </a:p>
          <a:p>
            <a:endParaRPr lang="nb-NO" altLang="nb-NO" dirty="0">
              <a:solidFill>
                <a:srgbClr val="FF0000"/>
              </a:solidFill>
            </a:endParaRPr>
          </a:p>
          <a:p>
            <a:r>
              <a:rPr lang="nb-NO" altLang="nb-NO" sz="1100" b="1" dirty="0"/>
              <a:t>Til instruktører:</a:t>
            </a:r>
          </a:p>
          <a:p>
            <a:r>
              <a:rPr lang="nb-NO" altLang="nb-NO" sz="1100" i="1" dirty="0"/>
              <a:t>Dette bildet bruker dere til å forklare kursdeltakere/kollegaer hvordan dere tenker å jobbe med klinisk observasjonskompetanse og hva som er målsetningen med dagens opplæring.</a:t>
            </a:r>
          </a:p>
          <a:p>
            <a:r>
              <a:rPr lang="nb-NO" altLang="nb-NO" sz="1100" i="1" dirty="0"/>
              <a:t>Det anbefales at dere også kjenner til innholdet i heftet «</a:t>
            </a:r>
            <a:r>
              <a:rPr lang="nb-NO" altLang="nb-NO" sz="1100" b="1" i="1" dirty="0"/>
              <a:t>Informasjon om KlinObsKommune. En trinnvis modell for å styrke klinisk observasjonskompetanse i kommunehelsetjenesten. Hva – Hvorfor - Hvordan»</a:t>
            </a:r>
            <a:r>
              <a:rPr lang="nb-NO" altLang="nb-NO" sz="1100" b="1" i="1" baseline="0" dirty="0"/>
              <a:t> </a:t>
            </a:r>
            <a:r>
              <a:rPr lang="nb-NO" altLang="nb-NO" sz="1100" i="1" baseline="0" dirty="0"/>
              <a:t>som dere finner her</a:t>
            </a:r>
            <a:r>
              <a:rPr lang="nb-NO" sz="1100" dirty="0">
                <a:effectLst/>
                <a:hlinkClick r:id="rId3"/>
              </a:rPr>
              <a:t> </a:t>
            </a:r>
            <a:r>
              <a:rPr lang="nb-NO" sz="1100" dirty="0">
                <a:hlinkClick r:id="rId4"/>
              </a:rPr>
              <a:t>https://www.utviklingssenter.no/klinisk-observasjonskompetanse-i-kommunehelsetjenesten/informasjon-til-usht-kommuner-om-klinobskommune</a:t>
            </a:r>
            <a:endParaRPr lang="nb-NO" altLang="nb-NO" sz="1100" i="1" dirty="0"/>
          </a:p>
        </p:txBody>
      </p:sp>
      <p:sp>
        <p:nvSpPr>
          <p:cNvPr id="14340"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2F72966F-34C8-464E-A645-8EF9B6ED50AC}" type="slidenum">
              <a:rPr lang="nb-NO" altLang="nb-NO">
                <a:solidFill>
                  <a:prstClr val="black"/>
                </a:solidFill>
              </a:rPr>
              <a:pPr defTabSz="458809">
                <a:defRPr/>
              </a:pPr>
              <a:t>7</a:t>
            </a:fld>
            <a:endParaRPr lang="nb-NO" altLang="nb-NO">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100" b="1" dirty="0"/>
              <a:t>ISBAR står for:</a:t>
            </a:r>
          </a:p>
          <a:p>
            <a:r>
              <a:rPr lang="nb-NO" sz="1100" b="1" dirty="0"/>
              <a:t>Identifikasjon: </a:t>
            </a:r>
            <a:r>
              <a:rPr lang="nb-NO" sz="1100" dirty="0"/>
              <a:t>Presenter deg med navn, tittel, din funksjon og arbeidsted. Presenter pasientens navn og fødselsnummer</a:t>
            </a:r>
          </a:p>
          <a:p>
            <a:r>
              <a:rPr lang="nb-NO" sz="1100" b="1" dirty="0"/>
              <a:t>Situasjon: </a:t>
            </a:r>
            <a:r>
              <a:rPr lang="nb-NO" sz="1100" dirty="0"/>
              <a:t>Kort beskrivelse av problemet eller situasjonen og grunnen til at du tar kontakt. Hva er problemet? Presiser kort kontaktårsak «jeg ringer fordi…» (beskriv)</a:t>
            </a:r>
          </a:p>
          <a:p>
            <a:r>
              <a:rPr lang="nb-NO" sz="1100" b="1" dirty="0"/>
              <a:t>Bakgrunn:</a:t>
            </a:r>
            <a:r>
              <a:rPr lang="nb-NO" sz="1100" dirty="0"/>
              <a:t> Gi en kortfattet sykdomshistorie av alle relevante momenter fram til nå. Det kan være relevante diagnoser, avklaringer, behandling og så videre</a:t>
            </a:r>
            <a:r>
              <a:rPr lang="nb-NO" sz="1100" b="1" dirty="0"/>
              <a:t> </a:t>
            </a:r>
            <a:endParaRPr lang="nb-NO" sz="1100" dirty="0"/>
          </a:p>
          <a:p>
            <a:r>
              <a:rPr lang="nb-NO" sz="1100" b="1" dirty="0"/>
              <a:t>Aktuell Tilstand: </a:t>
            </a:r>
            <a:r>
              <a:rPr lang="nb-NO" sz="1100" dirty="0"/>
              <a:t>Status og din vurdering; Vurdering av problemet etter A – B – C – D – E observasjoner og NEWS2 risikovurdering. Hvilke årsaker mener du kan ligge bak</a:t>
            </a:r>
          </a:p>
          <a:p>
            <a:r>
              <a:rPr lang="nb-NO" sz="1100" b="1" dirty="0"/>
              <a:t>Råd: </a:t>
            </a:r>
            <a:r>
              <a:rPr lang="nb-NO" sz="1100" dirty="0"/>
              <a:t>Hva vil du ha hjelp til? Hvor fort trenger du hjelp? Hva synes du jeg skal gjøre/observere? Når vil du at jeg skal ta kontakt igjen? Avklar ansvar og bli enige om en felles plan. Gjenta og forsikre deg om at det er felles forståelse av den videre planen -&gt; «</a:t>
            </a:r>
            <a:r>
              <a:rPr lang="nb-NO" sz="1100" dirty="0" err="1"/>
              <a:t>Closed</a:t>
            </a:r>
            <a:r>
              <a:rPr lang="nb-NO" sz="1100" dirty="0"/>
              <a:t> loop-kommunikasjon»</a:t>
            </a:r>
          </a:p>
          <a:p>
            <a:endParaRPr lang="nb-NO" altLang="nb-NO" b="0" dirty="0"/>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70</a:t>
            </a:fld>
            <a:endParaRPr lang="nb-NO" altLang="nb-NO">
              <a:solidFill>
                <a:prstClr val="black"/>
              </a:solidFill>
            </a:endParaRPr>
          </a:p>
        </p:txBody>
      </p:sp>
    </p:spTree>
    <p:extLst>
      <p:ext uri="{BB962C8B-B14F-4D97-AF65-F5344CB8AC3E}">
        <p14:creationId xmlns:p14="http://schemas.microsoft.com/office/powerpoint/2010/main" val="2971359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defTabSz="458809">
              <a:defRPr/>
            </a:pPr>
            <a:fld id="{E08AA6CC-4B99-481C-BB47-C5F3AB778CFA}" type="slidenum">
              <a:rPr lang="nb-NO" altLang="nb-NO">
                <a:solidFill>
                  <a:prstClr val="black"/>
                </a:solidFill>
              </a:rPr>
              <a:pPr defTabSz="458809">
                <a:defRPr/>
              </a:pPr>
              <a:t>71</a:t>
            </a:fld>
            <a:endParaRPr lang="nb-NO" altLang="nb-NO">
              <a:solidFill>
                <a:prstClr val="black"/>
              </a:solidFill>
            </a:endParaRPr>
          </a:p>
        </p:txBody>
      </p:sp>
    </p:spTree>
    <p:extLst>
      <p:ext uri="{BB962C8B-B14F-4D97-AF65-F5344CB8AC3E}">
        <p14:creationId xmlns:p14="http://schemas.microsoft.com/office/powerpoint/2010/main" val="354655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Bli kjent med deltakerne dine – er de motivert for opplæring/oppfriskning</a:t>
            </a:r>
            <a:r>
              <a:rPr lang="nb-NO" altLang="nb-NO" sz="1100" b="1" baseline="0" dirty="0"/>
              <a:t> på trinn1</a:t>
            </a:r>
            <a:r>
              <a:rPr lang="nb-NO" altLang="nb-NO" sz="1100" b="1" dirty="0"/>
              <a:t>?</a:t>
            </a:r>
            <a:endParaRPr lang="nb-NO" sz="1100" b="1" dirty="0"/>
          </a:p>
          <a:p>
            <a:endParaRPr lang="nb-NO" altLang="nb-NO" sz="1100" dirty="0"/>
          </a:p>
          <a:p>
            <a:endParaRPr lang="nb-NO" altLang="nb-NO" sz="1100" dirty="0"/>
          </a:p>
          <a:p>
            <a:r>
              <a:rPr lang="nb-NO" altLang="nb-NO" sz="1100" b="1" dirty="0"/>
              <a:t>Til instruktører:</a:t>
            </a:r>
          </a:p>
          <a:p>
            <a:r>
              <a:rPr lang="nb-NO" altLang="nb-NO" sz="1100" i="1" dirty="0"/>
              <a:t>Ved liten tid til disposisjon gjøres dette svært kort.</a:t>
            </a:r>
            <a:r>
              <a:rPr lang="nb-NO" altLang="nb-NO" sz="1100" i="1" baseline="0" dirty="0"/>
              <a:t> M</a:t>
            </a:r>
            <a:r>
              <a:rPr lang="nb-NO" altLang="nb-NO" sz="1100" i="1" dirty="0"/>
              <a:t>en det er alltid en fordel å bli litt kjent med bakgrunn og forventninger/motivasjon til undervisningen.</a:t>
            </a:r>
          </a:p>
          <a:p>
            <a:endParaRPr lang="nb-NO" altLang="nb-NO" sz="1100" dirty="0"/>
          </a:p>
          <a:p>
            <a:endParaRPr lang="nb-NO" altLang="nb-NO" dirty="0"/>
          </a:p>
        </p:txBody>
      </p:sp>
      <p:sp>
        <p:nvSpPr>
          <p:cNvPr id="16388"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876B5905-4A59-44EF-950C-8348DD2674EA}" type="slidenum">
              <a:rPr lang="nb-NO" altLang="nb-NO">
                <a:solidFill>
                  <a:prstClr val="black"/>
                </a:solidFill>
              </a:rPr>
              <a:pPr defTabSz="458809">
                <a:defRPr/>
              </a:pPr>
              <a:t>8</a:t>
            </a:fld>
            <a:endParaRPr lang="nb-NO" altLang="nb-NO">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lysbilde 1"/>
          <p:cNvSpPr>
            <a:spLocks noGrp="1" noRot="1" noChangeAspect="1" noChangeArrowheads="1" noTextEdit="1"/>
          </p:cNvSpPr>
          <p:nvPr>
            <p:ph type="sldImg"/>
          </p:nvPr>
        </p:nvSpPr>
        <p:spPr bwMode="auto">
          <a:xfrm>
            <a:off x="442913" y="1231900"/>
            <a:ext cx="5916612" cy="3328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0001">
              <a:defRPr/>
            </a:pPr>
            <a:endParaRPr lang="nb-NO" altLang="nb-NO" sz="1100" i="1" dirty="0">
              <a:solidFill>
                <a:srgbClr val="000000"/>
              </a:solidFill>
              <a:cs typeface="Arial" panose="020B0604020202020204" pitchFamily="34" charset="0"/>
            </a:endParaRPr>
          </a:p>
          <a:p>
            <a:pPr defTabSz="910001">
              <a:defRPr/>
            </a:pPr>
            <a:endParaRPr lang="nb-NO" altLang="nb-NO" sz="1100" i="1" dirty="0">
              <a:solidFill>
                <a:srgbClr val="000000"/>
              </a:solidFill>
              <a:cs typeface="Arial" panose="020B0604020202020204" pitchFamily="34" charset="0"/>
            </a:endParaRPr>
          </a:p>
          <a:p>
            <a:pPr defTabSz="910001">
              <a:defRPr/>
            </a:pPr>
            <a:r>
              <a:rPr lang="nb-NO" altLang="nb-NO" sz="1100" b="1" i="0" dirty="0">
                <a:solidFill>
                  <a:srgbClr val="000000"/>
                </a:solidFill>
                <a:cs typeface="Arial" panose="020B0604020202020204" pitchFamily="34" charset="0"/>
              </a:rPr>
              <a:t>Til instruktører:</a:t>
            </a:r>
          </a:p>
          <a:p>
            <a:pPr defTabSz="910001">
              <a:defRPr/>
            </a:pPr>
            <a:r>
              <a:rPr lang="nb-NO" altLang="nb-NO" sz="1100" i="1" dirty="0">
                <a:solidFill>
                  <a:srgbClr val="000000"/>
                </a:solidFill>
                <a:cs typeface="Arial" panose="020B0604020202020204" pitchFamily="34" charset="0"/>
              </a:rPr>
              <a:t>Snakk deg gjennom siden. </a:t>
            </a:r>
          </a:p>
          <a:p>
            <a:pPr defTabSz="910001">
              <a:defRPr/>
            </a:pPr>
            <a:endParaRPr lang="nb-NO" altLang="nb-NO" sz="1100" dirty="0">
              <a:solidFill>
                <a:srgbClr val="000000"/>
              </a:solidFill>
              <a:cs typeface="Arial" panose="020B0604020202020204" pitchFamily="34" charset="0"/>
            </a:endParaRPr>
          </a:p>
          <a:p>
            <a:endParaRPr lang="nb-NO" altLang="nb-NO" dirty="0"/>
          </a:p>
        </p:txBody>
      </p:sp>
      <p:sp>
        <p:nvSpPr>
          <p:cNvPr id="18436"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AB728C37-7F14-4EDF-AD5E-400C8620B27C}" type="slidenum">
              <a:rPr lang="nb-NO" altLang="nb-NO">
                <a:solidFill>
                  <a:prstClr val="black"/>
                </a:solidFill>
              </a:rPr>
              <a:pPr defTabSz="458809">
                <a:defRPr/>
              </a:pPr>
              <a:t>9</a:t>
            </a:fld>
            <a:endParaRPr lang="nb-NO" altLang="nb-NO">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5FCB7475-A268-4F4F-8D99-35EEA6CEF042}" type="datetimeFigureOut">
              <a:rPr lang="nn-NO"/>
              <a:pPr>
                <a:defRPr/>
              </a:pPr>
              <a:t>14.09.2020</a:t>
            </a:fld>
            <a:endParaRPr lang="nn-NO"/>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Tree>
    <p:extLst>
      <p:ext uri="{BB962C8B-B14F-4D97-AF65-F5344CB8AC3E}">
        <p14:creationId xmlns:p14="http://schemas.microsoft.com/office/powerpoint/2010/main" val="3846375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C73E3E38-3A24-4B80-983E-4E8CAA810AC8}" type="datetimeFigureOut">
              <a:rPr lang="nn-NO"/>
              <a:pPr>
                <a:defRPr/>
              </a:pPr>
              <a:t>14.09.2020</a:t>
            </a:fld>
            <a:endParaRPr lang="nn-NO"/>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6098069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449162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26741875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33993903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33362684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344961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39538025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38604542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4361021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400937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277722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D4D95B1A-D06F-4A74-BB39-7D8B91AEA432}" type="datetimeFigureOut">
              <a:rPr lang="nn-NO"/>
              <a:pPr>
                <a:defRPr/>
              </a:pPr>
              <a:t>14.09.2020</a:t>
            </a:fld>
            <a:endParaRPr lang="nn-NO"/>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18879646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40143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2126223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15151992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60741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537597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1471354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5173467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9726515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3561234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2705004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AE79AEA6-B1AB-45C8-A0C8-9DDCD4BB9971}"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D24C60A3-32E4-459D-B7A2-7B4F8779464F}" type="slidenum">
              <a:rPr lang="nb-NO" altLang="nb-NO"/>
              <a:pPr/>
              <a:t>‹#›</a:t>
            </a:fld>
            <a:endParaRPr lang="nb-NO" altLang="nb-NO"/>
          </a:p>
        </p:txBody>
      </p:sp>
    </p:spTree>
    <p:extLst>
      <p:ext uri="{BB962C8B-B14F-4D97-AF65-F5344CB8AC3E}">
        <p14:creationId xmlns:p14="http://schemas.microsoft.com/office/powerpoint/2010/main" val="1560187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181090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0815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9171520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1253855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378819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3040361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3824691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3893175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839761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78517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F92701FE-A998-4DB3-8346-14AF84F5A3D4}"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CC37BF67-45FE-428A-AA8B-D643623DDA04}" type="slidenum">
              <a:rPr lang="nb-NO" altLang="nb-NO"/>
              <a:pPr/>
              <a:t>‹#›</a:t>
            </a:fld>
            <a:endParaRPr lang="nb-NO" altLang="nb-NO"/>
          </a:p>
        </p:txBody>
      </p:sp>
    </p:spTree>
    <p:extLst>
      <p:ext uri="{BB962C8B-B14F-4D97-AF65-F5344CB8AC3E}">
        <p14:creationId xmlns:p14="http://schemas.microsoft.com/office/powerpoint/2010/main" val="15849630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221055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2397074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6154489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462392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9709549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32238598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4628522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8622789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4367286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2413080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E1C0AA84-88DF-4ECA-B3D7-AE5C1D88142F}"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81E3A690-8B9C-40FF-A07A-182C2F3B4090}" type="slidenum">
              <a:rPr lang="nb-NO" altLang="nb-NO"/>
              <a:pPr/>
              <a:t>‹#›</a:t>
            </a:fld>
            <a:endParaRPr lang="nb-NO" altLang="nb-NO"/>
          </a:p>
        </p:txBody>
      </p:sp>
    </p:spTree>
    <p:extLst>
      <p:ext uri="{BB962C8B-B14F-4D97-AF65-F5344CB8AC3E}">
        <p14:creationId xmlns:p14="http://schemas.microsoft.com/office/powerpoint/2010/main" val="31173877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3201996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38404349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4230204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1298729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21883157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797143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42898709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499010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7757853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2567582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DA3E0B41-F655-4181-99A6-77EE4C5F0E8A}"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506AAA09-3899-456C-9B8D-1EA53231C6A9}" type="slidenum">
              <a:rPr lang="nb-NO" altLang="nb-NO"/>
              <a:pPr/>
              <a:t>‹#›</a:t>
            </a:fld>
            <a:endParaRPr lang="nb-NO" altLang="nb-NO"/>
          </a:p>
        </p:txBody>
      </p:sp>
    </p:spTree>
    <p:extLst>
      <p:ext uri="{BB962C8B-B14F-4D97-AF65-F5344CB8AC3E}">
        <p14:creationId xmlns:p14="http://schemas.microsoft.com/office/powerpoint/2010/main" val="38636843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42455315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21703438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3665261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103751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16817351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28904467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41652817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3954205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18574436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289306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845DB3FB-6FA1-4F0C-BE78-FE97E3AC7A06}" type="datetimeFigureOut">
              <a:rPr lang="nb-NO"/>
              <a:pPr>
                <a:defRPr/>
              </a:pPr>
              <a:t>14.09.2020</a:t>
            </a:fld>
            <a:endParaRPr lang="nb-NO"/>
          </a:p>
        </p:txBody>
      </p:sp>
      <p:sp>
        <p:nvSpPr>
          <p:cNvPr id="8"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9"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B3103F42-2879-4589-B5D2-9A0F3597BCE6}" type="slidenum">
              <a:rPr lang="nb-NO" altLang="nb-NO"/>
              <a:pPr/>
              <a:t>‹#›</a:t>
            </a:fld>
            <a:endParaRPr lang="nb-NO" altLang="nb-NO"/>
          </a:p>
        </p:txBody>
      </p:sp>
    </p:spTree>
    <p:extLst>
      <p:ext uri="{BB962C8B-B14F-4D97-AF65-F5344CB8AC3E}">
        <p14:creationId xmlns:p14="http://schemas.microsoft.com/office/powerpoint/2010/main" val="30474290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4716185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4986938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26707570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32877155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0888921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6762263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27444316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29795898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14208083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31458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CC3A38CD-0577-4BFB-8437-9127BBB87688}" type="datetimeFigureOut">
              <a:rPr lang="nb-NO"/>
              <a:pPr>
                <a:defRPr/>
              </a:pPr>
              <a:t>14.09.2020</a:t>
            </a:fld>
            <a:endParaRPr lang="nb-NO"/>
          </a:p>
        </p:txBody>
      </p:sp>
      <p:sp>
        <p:nvSpPr>
          <p:cNvPr id="4"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FF855A22-571E-4AD3-A726-D0EBC9BA93FD}" type="slidenum">
              <a:rPr lang="nb-NO" altLang="nb-NO"/>
              <a:pPr/>
              <a:t>‹#›</a:t>
            </a:fld>
            <a:endParaRPr lang="nb-NO" altLang="nb-NO"/>
          </a:p>
        </p:txBody>
      </p:sp>
    </p:spTree>
    <p:extLst>
      <p:ext uri="{BB962C8B-B14F-4D97-AF65-F5344CB8AC3E}">
        <p14:creationId xmlns:p14="http://schemas.microsoft.com/office/powerpoint/2010/main" val="32528829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1542089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227503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3743341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1472817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7141665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24673778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1501095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13941957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2378087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195623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CC8A1784-99EF-4169-8047-24BEB6B22250}" type="datetimeFigureOut">
              <a:rPr lang="nb-NO"/>
              <a:pPr>
                <a:defRPr/>
              </a:pPr>
              <a:t>14.09.2020</a:t>
            </a:fld>
            <a:endParaRPr lang="nb-NO"/>
          </a:p>
        </p:txBody>
      </p:sp>
      <p:sp>
        <p:nvSpPr>
          <p:cNvPr id="3"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4"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F6B7809C-201D-43F1-B604-A0AA64EA3202}" type="slidenum">
              <a:rPr lang="nb-NO" altLang="nb-NO"/>
              <a:pPr/>
              <a:t>‹#›</a:t>
            </a:fld>
            <a:endParaRPr lang="nb-NO" altLang="nb-NO"/>
          </a:p>
        </p:txBody>
      </p:sp>
    </p:spTree>
    <p:extLst>
      <p:ext uri="{BB962C8B-B14F-4D97-AF65-F5344CB8AC3E}">
        <p14:creationId xmlns:p14="http://schemas.microsoft.com/office/powerpoint/2010/main" val="19633789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14877753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1636927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26193717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9435178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9151222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35140458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11603223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8438150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47649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2936915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0CC27784-6315-462E-A992-A2A1498EC633}"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395FAF53-CAE9-4927-A9F6-6C2B5A801E16}" type="slidenum">
              <a:rPr lang="nb-NO" altLang="nb-NO"/>
              <a:pPr/>
              <a:t>‹#›</a:t>
            </a:fld>
            <a:endParaRPr lang="nb-NO" altLang="nb-NO"/>
          </a:p>
        </p:txBody>
      </p:sp>
    </p:spTree>
    <p:extLst>
      <p:ext uri="{BB962C8B-B14F-4D97-AF65-F5344CB8AC3E}">
        <p14:creationId xmlns:p14="http://schemas.microsoft.com/office/powerpoint/2010/main" val="38544174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10958852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3818091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2504210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6690679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8524135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5909370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0572450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15135942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830926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90933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1A3093E4-9407-4D91-884A-72250520A10F}" type="datetimeFigureOut">
              <a:rPr lang="nn-NO"/>
              <a:pPr>
                <a:defRPr/>
              </a:pPr>
              <a:t>14.09.2020</a:t>
            </a:fld>
            <a:endParaRPr lang="nn-NO"/>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524138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FADEBDFE-CA35-49C4-B783-D0893556050E}"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C06BF34B-CA1C-450A-BC22-18F98603F619}" type="slidenum">
              <a:rPr lang="nb-NO" altLang="nb-NO"/>
              <a:pPr/>
              <a:t>‹#›</a:t>
            </a:fld>
            <a:endParaRPr lang="nb-NO" altLang="nb-NO"/>
          </a:p>
        </p:txBody>
      </p:sp>
    </p:spTree>
    <p:extLst>
      <p:ext uri="{BB962C8B-B14F-4D97-AF65-F5344CB8AC3E}">
        <p14:creationId xmlns:p14="http://schemas.microsoft.com/office/powerpoint/2010/main" val="37659277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21036767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12690088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7981468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42814408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4488207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5128277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39732722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31938616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1218899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802989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05F4FBAF-D41C-4A06-A8A9-F3CBC94929AC}"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0F55AA1B-2476-4436-B530-136BA44735FC}" type="slidenum">
              <a:rPr lang="nb-NO" altLang="nb-NO"/>
              <a:pPr/>
              <a:t>‹#›</a:t>
            </a:fld>
            <a:endParaRPr lang="nb-NO" altLang="nb-NO"/>
          </a:p>
        </p:txBody>
      </p:sp>
    </p:spTree>
    <p:extLst>
      <p:ext uri="{BB962C8B-B14F-4D97-AF65-F5344CB8AC3E}">
        <p14:creationId xmlns:p14="http://schemas.microsoft.com/office/powerpoint/2010/main" val="26447325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6682762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7407843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2367623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13449580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35626139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2702354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9679255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32043431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1797683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1679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10"/>
          </p:nvPr>
        </p:nvSpPr>
        <p:spPr/>
        <p:txBody>
          <a:bodyPr/>
          <a:lstStyle>
            <a:lvl1pPr>
              <a:defRPr/>
            </a:lvl1pPr>
          </a:lstStyle>
          <a:p>
            <a:pPr>
              <a:defRPr/>
            </a:pPr>
            <a:fld id="{3AD638B3-BC0A-48E5-819A-B5CDC5393899}"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12"/>
          </p:nvPr>
        </p:nvSpPr>
        <p:spPr/>
        <p:txBody>
          <a:bodyPr/>
          <a:lstStyle>
            <a:lvl1pPr>
              <a:defRPr/>
            </a:lvl1pPr>
          </a:lstStyle>
          <a:p>
            <a:fld id="{71493AF4-D757-444F-A0AF-02F9762ED99D}" type="slidenum">
              <a:rPr lang="nb-NO" altLang="nb-NO"/>
              <a:pPr/>
              <a:t>‹#›</a:t>
            </a:fld>
            <a:endParaRPr lang="nb-NO" altLang="nb-NO"/>
          </a:p>
        </p:txBody>
      </p:sp>
    </p:spTree>
    <p:extLst>
      <p:ext uri="{BB962C8B-B14F-4D97-AF65-F5344CB8AC3E}">
        <p14:creationId xmlns:p14="http://schemas.microsoft.com/office/powerpoint/2010/main" val="18983442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13696724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3396494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5107535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6844104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8443002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A171AF77-B910-4A06-BF1D-F750773F403B}"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E63657F2-D732-4194-BDB2-753C97C45D05}" type="slidenum">
              <a:rPr lang="nb-NO" altLang="nb-NO"/>
              <a:pPr/>
              <a:t>‹#›</a:t>
            </a:fld>
            <a:endParaRPr lang="nb-NO" altLang="nb-NO"/>
          </a:p>
        </p:txBody>
      </p:sp>
    </p:spTree>
    <p:extLst>
      <p:ext uri="{BB962C8B-B14F-4D97-AF65-F5344CB8AC3E}">
        <p14:creationId xmlns:p14="http://schemas.microsoft.com/office/powerpoint/2010/main" val="27680435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A7439522-CBC1-4B98-92FF-0049022ECDC8}"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8837E4E-854D-4CA5-896A-D31AB67FC92C}" type="slidenum">
              <a:rPr lang="nb-NO" altLang="nb-NO"/>
              <a:pPr/>
              <a:t>‹#›</a:t>
            </a:fld>
            <a:endParaRPr lang="nb-NO" altLang="nb-NO"/>
          </a:p>
        </p:txBody>
      </p:sp>
    </p:spTree>
    <p:extLst>
      <p:ext uri="{BB962C8B-B14F-4D97-AF65-F5344CB8AC3E}">
        <p14:creationId xmlns:p14="http://schemas.microsoft.com/office/powerpoint/2010/main" val="32978371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D9431AD3-3B5E-48DE-8BE8-4F05B32F3DAA}"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4D865E5-62BA-4324-A9CA-3A021226D2E9}" type="slidenum">
              <a:rPr lang="nb-NO" altLang="nb-NO"/>
              <a:pPr/>
              <a:t>‹#›</a:t>
            </a:fld>
            <a:endParaRPr lang="nb-NO" altLang="nb-NO"/>
          </a:p>
        </p:txBody>
      </p:sp>
    </p:spTree>
    <p:extLst>
      <p:ext uri="{BB962C8B-B14F-4D97-AF65-F5344CB8AC3E}">
        <p14:creationId xmlns:p14="http://schemas.microsoft.com/office/powerpoint/2010/main" val="35430116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43214D5F-0258-4901-9191-0596890B2BA9}" type="datetimeFigureOut">
              <a:rPr lang="nb-NO">
                <a:solidFill>
                  <a:prstClr val="black">
                    <a:tint val="75000"/>
                  </a:prstClr>
                </a:solidFill>
              </a:rPr>
              <a:pPr>
                <a:defRPr/>
              </a:pPr>
              <a:t>14.09.2020</a:t>
            </a:fld>
            <a:endParaRPr lang="nb-NO">
              <a:solidFill>
                <a:prstClr val="black">
                  <a:tint val="75000"/>
                </a:prstClr>
              </a:solidFill>
            </a:endParaRPr>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D7952C1D-FDD0-44C6-AC71-BA9562D1B27E}" type="slidenum">
              <a:rPr lang="nb-NO" altLang="nb-NO"/>
              <a:pPr/>
              <a:t>‹#›</a:t>
            </a:fld>
            <a:endParaRPr lang="nb-NO" altLang="nb-NO"/>
          </a:p>
        </p:txBody>
      </p:sp>
    </p:spTree>
    <p:extLst>
      <p:ext uri="{BB962C8B-B14F-4D97-AF65-F5344CB8AC3E}">
        <p14:creationId xmlns:p14="http://schemas.microsoft.com/office/powerpoint/2010/main" val="438431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FA6D0050-B75B-4D91-946E-8AD64C4BDE3D}" type="datetimeFigureOut">
              <a:rPr lang="nb-NO">
                <a:solidFill>
                  <a:prstClr val="black">
                    <a:tint val="75000"/>
                  </a:prstClr>
                </a:solidFill>
              </a:rPr>
              <a:pPr>
                <a:defRPr/>
              </a:pPr>
              <a:t>14.09.2020</a:t>
            </a:fld>
            <a:endParaRPr lang="nb-NO">
              <a:solidFill>
                <a:prstClr val="black">
                  <a:tint val="75000"/>
                </a:prstClr>
              </a:solidFill>
            </a:endParaRPr>
          </a:p>
        </p:txBody>
      </p:sp>
      <p:sp>
        <p:nvSpPr>
          <p:cNvPr id="8"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9"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B94885CC-A48B-485B-BD1D-281213278D47}" type="slidenum">
              <a:rPr lang="nb-NO" altLang="nb-NO"/>
              <a:pPr/>
              <a:t>‹#›</a:t>
            </a:fld>
            <a:endParaRPr lang="nb-NO" altLang="nb-NO"/>
          </a:p>
        </p:txBody>
      </p:sp>
    </p:spTree>
    <p:extLst>
      <p:ext uri="{BB962C8B-B14F-4D97-AF65-F5344CB8AC3E}">
        <p14:creationId xmlns:p14="http://schemas.microsoft.com/office/powerpoint/2010/main" val="3581976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05700" y="0"/>
            <a:ext cx="1638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AF0DD756-7AF4-4579-9C5E-8BC06E829572}"/>
              </a:ext>
            </a:extLst>
          </p:cNvPr>
          <p:cNvSpPr/>
          <p:nvPr userDrawn="1"/>
        </p:nvSpPr>
        <p:spPr>
          <a:xfrm>
            <a:off x="0" y="4319588"/>
            <a:ext cx="9144000" cy="432197"/>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a:solidFill>
                <a:srgbClr val="000100"/>
              </a:solidFill>
            </a:endParaRPr>
          </a:p>
        </p:txBody>
      </p:sp>
      <p:sp>
        <p:nvSpPr>
          <p:cNvPr id="3" name="Content Placeholder 2"/>
          <p:cNvSpPr>
            <a:spLocks noGrp="1"/>
          </p:cNvSpPr>
          <p:nvPr>
            <p:ph idx="1"/>
          </p:nvPr>
        </p:nvSpPr>
        <p:spPr/>
        <p:txBody>
          <a:bodyPr/>
          <a:lstStyle>
            <a:lvl1pPr marL="180000" indent="-180000">
              <a:buFont typeface="Arial"/>
              <a:buChar char="•"/>
              <a:defRPr sz="2000" b="0" i="0">
                <a:latin typeface="+mn-lt"/>
                <a:cs typeface="Myriad Pro Light"/>
              </a:defRPr>
            </a:lvl1pPr>
            <a:lvl2pPr>
              <a:defRPr sz="2000" b="0" i="0"/>
            </a:lvl2pPr>
            <a:lvl3pPr>
              <a:defRPr sz="2000"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p:nvPr>
        </p:nvSpPr>
        <p:spPr/>
        <p:txBody>
          <a:bodyPr/>
          <a:lstStyle>
            <a:lvl1pPr>
              <a:defRPr sz="3800">
                <a:solidFill>
                  <a:srgbClr val="000000"/>
                </a:solidFill>
              </a:defRPr>
            </a:lvl1pPr>
          </a:lstStyle>
          <a:p>
            <a:r>
              <a:rPr lang="sv-SE"/>
              <a:t>Klicka här för att ändra format</a:t>
            </a:r>
          </a:p>
        </p:txBody>
      </p:sp>
    </p:spTree>
    <p:extLst>
      <p:ext uri="{BB962C8B-B14F-4D97-AF65-F5344CB8AC3E}">
        <p14:creationId xmlns:p14="http://schemas.microsoft.com/office/powerpoint/2010/main" val="90151335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F08BD9C2-4CB0-4ACB-B063-4895313827A8}" type="datetimeFigureOut">
              <a:rPr lang="nb-NO">
                <a:solidFill>
                  <a:prstClr val="black">
                    <a:tint val="75000"/>
                  </a:prstClr>
                </a:solidFill>
              </a:rPr>
              <a:pPr>
                <a:defRPr/>
              </a:pPr>
              <a:t>14.09.2020</a:t>
            </a:fld>
            <a:endParaRPr lang="nb-NO">
              <a:solidFill>
                <a:prstClr val="black">
                  <a:tint val="75000"/>
                </a:prstClr>
              </a:solidFill>
            </a:endParaRPr>
          </a:p>
        </p:txBody>
      </p:sp>
      <p:sp>
        <p:nvSpPr>
          <p:cNvPr id="4"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5"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6A913E8B-3636-422A-B7F7-DBDB56AB2BD0}" type="slidenum">
              <a:rPr lang="nb-NO" altLang="nb-NO"/>
              <a:pPr/>
              <a:t>‹#›</a:t>
            </a:fld>
            <a:endParaRPr lang="nb-NO" altLang="nb-NO"/>
          </a:p>
        </p:txBody>
      </p:sp>
    </p:spTree>
    <p:extLst>
      <p:ext uri="{BB962C8B-B14F-4D97-AF65-F5344CB8AC3E}">
        <p14:creationId xmlns:p14="http://schemas.microsoft.com/office/powerpoint/2010/main" val="11313935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C153D720-183B-44F5-ADCC-52981837ECAD}" type="datetimeFigureOut">
              <a:rPr lang="nb-NO">
                <a:solidFill>
                  <a:prstClr val="black">
                    <a:tint val="75000"/>
                  </a:prstClr>
                </a:solidFill>
              </a:rPr>
              <a:pPr>
                <a:defRPr/>
              </a:pPr>
              <a:t>14.09.2020</a:t>
            </a:fld>
            <a:endParaRPr lang="nb-NO">
              <a:solidFill>
                <a:prstClr val="black">
                  <a:tint val="75000"/>
                </a:prstClr>
              </a:solidFill>
            </a:endParaRPr>
          </a:p>
        </p:txBody>
      </p:sp>
      <p:sp>
        <p:nvSpPr>
          <p:cNvPr id="3"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4"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AF70A817-3F9B-43D0-B231-C0C41BA77842}" type="slidenum">
              <a:rPr lang="nb-NO" altLang="nb-NO"/>
              <a:pPr/>
              <a:t>‹#›</a:t>
            </a:fld>
            <a:endParaRPr lang="nb-NO" altLang="nb-NO"/>
          </a:p>
        </p:txBody>
      </p:sp>
    </p:spTree>
    <p:extLst>
      <p:ext uri="{BB962C8B-B14F-4D97-AF65-F5344CB8AC3E}">
        <p14:creationId xmlns:p14="http://schemas.microsoft.com/office/powerpoint/2010/main" val="358383406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8A8E18A5-6D9D-41D1-8820-11CB53E591BF}" type="datetimeFigureOut">
              <a:rPr lang="nb-NO">
                <a:solidFill>
                  <a:prstClr val="black">
                    <a:tint val="75000"/>
                  </a:prstClr>
                </a:solidFill>
              </a:rPr>
              <a:pPr>
                <a:defRPr/>
              </a:pPr>
              <a:t>14.09.2020</a:t>
            </a:fld>
            <a:endParaRPr lang="nb-NO">
              <a:solidFill>
                <a:prstClr val="black">
                  <a:tint val="75000"/>
                </a:prstClr>
              </a:solidFill>
            </a:endParaRPr>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9A8BB104-D503-4AAD-87B2-BD5575936C89}" type="slidenum">
              <a:rPr lang="nb-NO" altLang="nb-NO"/>
              <a:pPr/>
              <a:t>‹#›</a:t>
            </a:fld>
            <a:endParaRPr lang="nb-NO" altLang="nb-NO"/>
          </a:p>
        </p:txBody>
      </p:sp>
    </p:spTree>
    <p:extLst>
      <p:ext uri="{BB962C8B-B14F-4D97-AF65-F5344CB8AC3E}">
        <p14:creationId xmlns:p14="http://schemas.microsoft.com/office/powerpoint/2010/main" val="3075441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092BA406-163A-4CB6-AE47-5AAC1ED0EC8A}" type="datetimeFigureOut">
              <a:rPr lang="nb-NO">
                <a:solidFill>
                  <a:prstClr val="black">
                    <a:tint val="75000"/>
                  </a:prstClr>
                </a:solidFill>
              </a:rPr>
              <a:pPr>
                <a:defRPr/>
              </a:pPr>
              <a:t>14.09.2020</a:t>
            </a:fld>
            <a:endParaRPr lang="nb-NO">
              <a:solidFill>
                <a:prstClr val="black">
                  <a:tint val="75000"/>
                </a:prstClr>
              </a:solidFill>
            </a:endParaRPr>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D492474-24EA-46C4-A43E-4F979C10EF9F}" type="slidenum">
              <a:rPr lang="nb-NO" altLang="nb-NO"/>
              <a:pPr/>
              <a:t>‹#›</a:t>
            </a:fld>
            <a:endParaRPr lang="nb-NO" altLang="nb-NO"/>
          </a:p>
        </p:txBody>
      </p:sp>
    </p:spTree>
    <p:extLst>
      <p:ext uri="{BB962C8B-B14F-4D97-AF65-F5344CB8AC3E}">
        <p14:creationId xmlns:p14="http://schemas.microsoft.com/office/powerpoint/2010/main" val="33479487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40250DCF-802E-4271-9068-CD6D373D6A40}"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1B375887-819A-4E2D-A3FF-3E26555D0B37}" type="slidenum">
              <a:rPr lang="nb-NO" altLang="nb-NO"/>
              <a:pPr/>
              <a:t>‹#›</a:t>
            </a:fld>
            <a:endParaRPr lang="nb-NO" altLang="nb-NO"/>
          </a:p>
        </p:txBody>
      </p:sp>
    </p:spTree>
    <p:extLst>
      <p:ext uri="{BB962C8B-B14F-4D97-AF65-F5344CB8AC3E}">
        <p14:creationId xmlns:p14="http://schemas.microsoft.com/office/powerpoint/2010/main" val="5461243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E1AB5C35-900C-434E-868F-5F12A3D2AA2D}"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69026DE0-D0D9-4295-9BF6-FFEC35372A99}" type="slidenum">
              <a:rPr lang="nb-NO" altLang="nb-NO"/>
              <a:pPr/>
              <a:t>‹#›</a:t>
            </a:fld>
            <a:endParaRPr lang="nb-NO" altLang="nb-NO"/>
          </a:p>
        </p:txBody>
      </p:sp>
    </p:spTree>
    <p:extLst>
      <p:ext uri="{BB962C8B-B14F-4D97-AF65-F5344CB8AC3E}">
        <p14:creationId xmlns:p14="http://schemas.microsoft.com/office/powerpoint/2010/main" val="22547163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05700" y="0"/>
            <a:ext cx="1638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CCC8747E-9BE2-48D0-845A-368FD1FF39F0}"/>
              </a:ext>
            </a:extLst>
          </p:cNvPr>
          <p:cNvSpPr/>
          <p:nvPr userDrawn="1"/>
        </p:nvSpPr>
        <p:spPr>
          <a:xfrm>
            <a:off x="0" y="4319588"/>
            <a:ext cx="9144000" cy="432197"/>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a:solidFill>
                <a:srgbClr val="000100"/>
              </a:solidFill>
            </a:endParaRPr>
          </a:p>
        </p:txBody>
      </p:sp>
      <p:sp>
        <p:nvSpPr>
          <p:cNvPr id="3" name="Content Placeholder 2"/>
          <p:cNvSpPr>
            <a:spLocks noGrp="1"/>
          </p:cNvSpPr>
          <p:nvPr>
            <p:ph idx="1"/>
          </p:nvPr>
        </p:nvSpPr>
        <p:spPr/>
        <p:txBody>
          <a:bodyPr/>
          <a:lstStyle>
            <a:lvl1pPr marL="180000" indent="-180000">
              <a:buFont typeface="Arial"/>
              <a:buChar char="•"/>
              <a:defRPr sz="2000" b="0" i="0">
                <a:latin typeface="+mn-lt"/>
                <a:cs typeface="Myriad Pro Light"/>
              </a:defRPr>
            </a:lvl1pPr>
            <a:lvl2pPr>
              <a:defRPr sz="2000" b="0" i="0"/>
            </a:lvl2pPr>
            <a:lvl3pPr>
              <a:defRPr sz="2000"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p:nvPr>
        </p:nvSpPr>
        <p:spPr/>
        <p:txBody>
          <a:bodyPr/>
          <a:lstStyle>
            <a:lvl1pPr>
              <a:defRPr sz="3800">
                <a:solidFill>
                  <a:srgbClr val="000000"/>
                </a:solidFill>
              </a:defRPr>
            </a:lvl1pPr>
          </a:lstStyle>
          <a:p>
            <a:r>
              <a:rPr lang="sv-SE"/>
              <a:t>Klicka här för att ändra format</a:t>
            </a:r>
          </a:p>
        </p:txBody>
      </p:sp>
    </p:spTree>
    <p:extLst>
      <p:ext uri="{BB962C8B-B14F-4D97-AF65-F5344CB8AC3E}">
        <p14:creationId xmlns:p14="http://schemas.microsoft.com/office/powerpoint/2010/main" val="104187611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5FCB7475-A268-4F4F-8D99-35EEA6CEF042}" type="datetimeFigureOut">
              <a:rPr lang="nn-NO">
                <a:solidFill>
                  <a:prstClr val="black"/>
                </a:solidFill>
              </a:rPr>
              <a:pPr>
                <a:defRPr/>
              </a:pPr>
              <a:t>14.09.2020</a:t>
            </a:fld>
            <a:endParaRPr lang="nn-NO">
              <a:solidFill>
                <a:prstClr val="black"/>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Tree>
    <p:extLst>
      <p:ext uri="{BB962C8B-B14F-4D97-AF65-F5344CB8AC3E}">
        <p14:creationId xmlns:p14="http://schemas.microsoft.com/office/powerpoint/2010/main" val="25625307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1A3093E4-9407-4D91-884A-72250520A10F}" type="datetimeFigureOut">
              <a:rPr lang="nn-NO">
                <a:solidFill>
                  <a:prstClr val="black"/>
                </a:solidFill>
              </a:rPr>
              <a:pPr>
                <a:defRPr/>
              </a:pPr>
              <a:t>14.09.2020</a:t>
            </a:fld>
            <a:endParaRPr lang="nn-NO">
              <a:solidFill>
                <a:prstClr val="black"/>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C25FC8A5-C1DA-4356-BEC8-51D1D319DA24}"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27233266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F590B58B-5E1E-4698-A082-F9B37306DB2A}" type="datetimeFigureOut">
              <a:rPr lang="nn-NO">
                <a:solidFill>
                  <a:prstClr val="black"/>
                </a:solidFill>
              </a:rPr>
              <a:pPr>
                <a:defRPr/>
              </a:pPr>
              <a:t>14.09.2020</a:t>
            </a:fld>
            <a:endParaRPr lang="nn-NO">
              <a:solidFill>
                <a:prstClr val="black"/>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BC77B73E-1280-4309-9778-A92A7BE8F652}"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1474104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21"/>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34A1D45F-9BA2-4CBF-98E6-09E4773BF527}"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EA0FDFC7-B0D9-4ACC-9758-4EFF19FC461F}" type="slidenum">
              <a:rPr lang="nb-NO" altLang="nb-NO"/>
              <a:pPr/>
              <a:t>‹#›</a:t>
            </a:fld>
            <a:endParaRPr lang="nb-NO" altLang="nb-NO"/>
          </a:p>
        </p:txBody>
      </p:sp>
    </p:spTree>
    <p:extLst>
      <p:ext uri="{BB962C8B-B14F-4D97-AF65-F5344CB8AC3E}">
        <p14:creationId xmlns:p14="http://schemas.microsoft.com/office/powerpoint/2010/main" val="29784782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4F044A54-69C9-4AE9-9188-D5CFBEE9F59D}" type="datetimeFigureOut">
              <a:rPr lang="nn-NO">
                <a:solidFill>
                  <a:prstClr val="black"/>
                </a:solidFill>
              </a:rPr>
              <a:pPr>
                <a:defRPr/>
              </a:pPr>
              <a:t>14.09.2020</a:t>
            </a:fld>
            <a:endParaRPr lang="nn-NO">
              <a:solidFill>
                <a:prstClr val="black"/>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6568B306-83CC-4DC7-AAFC-C73C53120D96}"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1277654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7E63B6D4-7C36-4083-BA1F-6FFBF4CC79E9}" type="datetimeFigureOut">
              <a:rPr lang="nn-NO">
                <a:solidFill>
                  <a:prstClr val="black"/>
                </a:solidFill>
              </a:rPr>
              <a:pPr>
                <a:defRPr/>
              </a:pPr>
              <a:t>14.09.2020</a:t>
            </a:fld>
            <a:endParaRPr lang="nn-NO">
              <a:solidFill>
                <a:prstClr val="black"/>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7DE7BFDE-310A-4C8D-8425-32AE59C9D493}"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15616989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72571789-304D-424C-BC8C-295ED53F794C}" type="datetimeFigureOut">
              <a:rPr lang="nn-NO">
                <a:solidFill>
                  <a:prstClr val="black"/>
                </a:solidFill>
              </a:rPr>
              <a:pPr>
                <a:defRPr/>
              </a:pPr>
              <a:t>14.09.2020</a:t>
            </a:fld>
            <a:endParaRPr lang="nn-NO">
              <a:solidFill>
                <a:prstClr val="black"/>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9DA48280-BFEB-4D39-9264-24C7878E19BD}"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42237323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B697F285-DC5A-44CE-988F-E77BFFFD6194}" type="datetimeFigureOut">
              <a:rPr lang="nn-NO">
                <a:solidFill>
                  <a:prstClr val="black"/>
                </a:solidFill>
              </a:rPr>
              <a:pPr>
                <a:defRPr/>
              </a:pPr>
              <a:t>14.09.2020</a:t>
            </a:fld>
            <a:endParaRPr lang="nn-NO">
              <a:solidFill>
                <a:prstClr val="black"/>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EE2FBB78-A375-44B4-B55F-D2FFBDEE05A8}"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33097962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D5991098-2BA0-47A7-930A-9B4609A2DAE0}" type="datetimeFigureOut">
              <a:rPr lang="nn-NO">
                <a:solidFill>
                  <a:prstClr val="black"/>
                </a:solidFill>
              </a:rPr>
              <a:pPr>
                <a:defRPr/>
              </a:pPr>
              <a:t>14.09.2020</a:t>
            </a:fld>
            <a:endParaRPr lang="nn-NO">
              <a:solidFill>
                <a:prstClr val="black"/>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9B7FCBE1-354F-444F-BE82-535811B94BBE}"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4037601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FE5DFF09-A3D4-498C-986D-DF6F2513AE5F}" type="datetimeFigureOut">
              <a:rPr lang="nn-NO">
                <a:solidFill>
                  <a:prstClr val="black"/>
                </a:solidFill>
              </a:rPr>
              <a:pPr>
                <a:defRPr/>
              </a:pPr>
              <a:t>14.09.2020</a:t>
            </a:fld>
            <a:endParaRPr lang="nn-NO">
              <a:solidFill>
                <a:prstClr val="black"/>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A7D995CA-F932-4464-954B-09286A033546}"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27026340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C73E3E38-3A24-4B80-983E-4E8CAA810AC8}" type="datetimeFigureOut">
              <a:rPr lang="nn-NO">
                <a:solidFill>
                  <a:prstClr val="black"/>
                </a:solidFill>
              </a:rPr>
              <a:pPr>
                <a:defRPr/>
              </a:pPr>
              <a:t>14.09.2020</a:t>
            </a:fld>
            <a:endParaRPr lang="nn-NO">
              <a:solidFill>
                <a:prstClr val="black"/>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1EE6E1DC-339E-4786-A464-F5F790DCA873}"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17032256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D4D95B1A-D06F-4A74-BB39-7D8B91AEA432}" type="datetimeFigureOut">
              <a:rPr lang="nn-NO">
                <a:solidFill>
                  <a:prstClr val="black"/>
                </a:solidFill>
              </a:rPr>
              <a:pPr>
                <a:defRPr/>
              </a:pPr>
              <a:t>14.09.2020</a:t>
            </a:fld>
            <a:endParaRPr lang="nn-NO">
              <a:solidFill>
                <a:prstClr val="black"/>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solidFill>
                <a:prstClr val="black"/>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89059ABA-6706-4C16-B489-E9B45651ADF3}" type="slidenum">
              <a:rPr lang="nn-NO" altLang="nb-NO">
                <a:solidFill>
                  <a:prstClr val="black"/>
                </a:solidFill>
              </a:rPr>
              <a:pPr/>
              <a:t>‹#›</a:t>
            </a:fld>
            <a:endParaRPr lang="nn-NO" altLang="nb-NO">
              <a:solidFill>
                <a:prstClr val="black"/>
              </a:solidFill>
            </a:endParaRPr>
          </a:p>
        </p:txBody>
      </p:sp>
    </p:spTree>
    <p:extLst>
      <p:ext uri="{BB962C8B-B14F-4D97-AF65-F5344CB8AC3E}">
        <p14:creationId xmlns:p14="http://schemas.microsoft.com/office/powerpoint/2010/main" val="1710482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E3D888FB-A16C-4675-B538-1D29DBC366D9}"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61426430-CB3E-40D5-B4E5-5BA553A865C5}" type="slidenum">
              <a:rPr lang="nb-NO" altLang="nb-NO"/>
              <a:pPr/>
              <a:t>‹#›</a:t>
            </a:fld>
            <a:endParaRPr lang="nb-NO" altLang="nb-NO"/>
          </a:p>
        </p:txBody>
      </p:sp>
    </p:spTree>
    <p:extLst>
      <p:ext uri="{BB962C8B-B14F-4D97-AF65-F5344CB8AC3E}">
        <p14:creationId xmlns:p14="http://schemas.microsoft.com/office/powerpoint/2010/main" val="1137677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7"/>
            <a:ext cx="77724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ECFF37AC-0090-4B93-8D93-248BCE47F9B6}"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F2453179-6119-44E5-B829-54CD65777B24}" type="slidenum">
              <a:rPr lang="nb-NO" altLang="nb-NO"/>
              <a:pPr/>
              <a:t>‹#›</a:t>
            </a:fld>
            <a:endParaRPr lang="nb-NO" altLang="nb-NO"/>
          </a:p>
        </p:txBody>
      </p:sp>
    </p:spTree>
    <p:extLst>
      <p:ext uri="{BB962C8B-B14F-4D97-AF65-F5344CB8AC3E}">
        <p14:creationId xmlns:p14="http://schemas.microsoft.com/office/powerpoint/2010/main" val="109187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FB632F86-7763-425E-92E9-624FEE4CDB1C}"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868CE328-67B3-4341-8EC6-F06BE42BAD8A}" type="slidenum">
              <a:rPr lang="nb-NO" altLang="nb-NO"/>
              <a:pPr/>
              <a:t>‹#›</a:t>
            </a:fld>
            <a:endParaRPr lang="nb-NO" altLang="nb-NO"/>
          </a:p>
        </p:txBody>
      </p:sp>
    </p:spTree>
    <p:extLst>
      <p:ext uri="{BB962C8B-B14F-4D97-AF65-F5344CB8AC3E}">
        <p14:creationId xmlns:p14="http://schemas.microsoft.com/office/powerpoint/2010/main" val="1504531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2F07979C-3C6E-4660-8A0A-073ED4F8A064}" type="datetimeFigureOut">
              <a:rPr lang="nb-NO"/>
              <a:pPr>
                <a:defRPr/>
              </a:pPr>
              <a:t>14.09.2020</a:t>
            </a:fld>
            <a:endParaRPr lang="nb-NO"/>
          </a:p>
        </p:txBody>
      </p:sp>
      <p:sp>
        <p:nvSpPr>
          <p:cNvPr id="8"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9"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56C776FD-7B9A-4470-8C78-DF68E9F1DC53}" type="slidenum">
              <a:rPr lang="nb-NO" altLang="nb-NO"/>
              <a:pPr/>
              <a:t>‹#›</a:t>
            </a:fld>
            <a:endParaRPr lang="nb-NO" altLang="nb-NO"/>
          </a:p>
        </p:txBody>
      </p:sp>
    </p:spTree>
    <p:extLst>
      <p:ext uri="{BB962C8B-B14F-4D97-AF65-F5344CB8AC3E}">
        <p14:creationId xmlns:p14="http://schemas.microsoft.com/office/powerpoint/2010/main" val="3038941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4A64E38E-5AD8-418C-9F01-644CFFDA4E6B}" type="datetimeFigureOut">
              <a:rPr lang="nb-NO"/>
              <a:pPr>
                <a:defRPr/>
              </a:pPr>
              <a:t>14.09.2020</a:t>
            </a:fld>
            <a:endParaRPr lang="nb-NO"/>
          </a:p>
        </p:txBody>
      </p:sp>
      <p:sp>
        <p:nvSpPr>
          <p:cNvPr id="4"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6856C019-31E9-4826-8348-78FA4D30C92C}" type="slidenum">
              <a:rPr lang="nb-NO" altLang="nb-NO"/>
              <a:pPr/>
              <a:t>‹#›</a:t>
            </a:fld>
            <a:endParaRPr lang="nb-NO" altLang="nb-NO"/>
          </a:p>
        </p:txBody>
      </p:sp>
    </p:spTree>
    <p:extLst>
      <p:ext uri="{BB962C8B-B14F-4D97-AF65-F5344CB8AC3E}">
        <p14:creationId xmlns:p14="http://schemas.microsoft.com/office/powerpoint/2010/main" val="88242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F590B58B-5E1E-4698-A082-F9B37306DB2A}" type="datetimeFigureOut">
              <a:rPr lang="nn-NO"/>
              <a:pPr>
                <a:defRPr/>
              </a:pPr>
              <a:t>14.09.2020</a:t>
            </a:fld>
            <a:endParaRPr lang="nn-NO"/>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3140275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2AEDCE8D-653A-4EE7-8F9E-F57B96000508}" type="datetimeFigureOut">
              <a:rPr lang="nb-NO"/>
              <a:pPr>
                <a:defRPr/>
              </a:pPr>
              <a:t>14.09.2020</a:t>
            </a:fld>
            <a:endParaRPr lang="nb-NO"/>
          </a:p>
        </p:txBody>
      </p:sp>
      <p:sp>
        <p:nvSpPr>
          <p:cNvPr id="3"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4"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F060ACF7-5794-46B5-A1C7-A00A1FD5A264}" type="slidenum">
              <a:rPr lang="nb-NO" altLang="nb-NO"/>
              <a:pPr/>
              <a:t>‹#›</a:t>
            </a:fld>
            <a:endParaRPr lang="nb-NO" altLang="nb-NO"/>
          </a:p>
        </p:txBody>
      </p:sp>
    </p:spTree>
    <p:extLst>
      <p:ext uri="{BB962C8B-B14F-4D97-AF65-F5344CB8AC3E}">
        <p14:creationId xmlns:p14="http://schemas.microsoft.com/office/powerpoint/2010/main" val="3879740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04787"/>
            <a:ext cx="3008313" cy="871538"/>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406E2D81-1D42-49D6-8025-71819DF63D57}"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279E089C-BFC9-41BA-9DB4-E059A970153B}" type="slidenum">
              <a:rPr lang="nb-NO" altLang="nb-NO"/>
              <a:pPr/>
              <a:t>‹#›</a:t>
            </a:fld>
            <a:endParaRPr lang="nb-NO" altLang="nb-NO"/>
          </a:p>
        </p:txBody>
      </p:sp>
    </p:spTree>
    <p:extLst>
      <p:ext uri="{BB962C8B-B14F-4D97-AF65-F5344CB8AC3E}">
        <p14:creationId xmlns:p14="http://schemas.microsoft.com/office/powerpoint/2010/main" val="337781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b-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33171B6C-47F0-4F82-84D3-4A30E0449E71}"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80C97F07-44E4-4AA8-8D83-B9C365881F01}" type="slidenum">
              <a:rPr lang="nb-NO" altLang="nb-NO"/>
              <a:pPr/>
              <a:t>‹#›</a:t>
            </a:fld>
            <a:endParaRPr lang="nb-NO" altLang="nb-NO"/>
          </a:p>
        </p:txBody>
      </p:sp>
    </p:spTree>
    <p:extLst>
      <p:ext uri="{BB962C8B-B14F-4D97-AF65-F5344CB8AC3E}">
        <p14:creationId xmlns:p14="http://schemas.microsoft.com/office/powerpoint/2010/main" val="3861362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B45629AB-6041-476E-930B-CDD040C021AA}"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41EEFEC1-7C43-450C-BA58-C633500F82C3}" type="slidenum">
              <a:rPr lang="nb-NO" altLang="nb-NO"/>
              <a:pPr/>
              <a:t>‹#›</a:t>
            </a:fld>
            <a:endParaRPr lang="nb-NO" altLang="nb-NO"/>
          </a:p>
        </p:txBody>
      </p:sp>
    </p:spTree>
    <p:extLst>
      <p:ext uri="{BB962C8B-B14F-4D97-AF65-F5344CB8AC3E}">
        <p14:creationId xmlns:p14="http://schemas.microsoft.com/office/powerpoint/2010/main" val="3708013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10"/>
          </p:nvPr>
        </p:nvSpPr>
        <p:spPr/>
        <p:txBody>
          <a:bodyPr/>
          <a:lstStyle>
            <a:lvl1pPr>
              <a:defRPr/>
            </a:lvl1pPr>
          </a:lstStyle>
          <a:p>
            <a:pPr>
              <a:defRPr/>
            </a:pPr>
            <a:fld id="{D3E83369-DECF-4B18-A256-AE68A3B52E28}"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12"/>
          </p:nvPr>
        </p:nvSpPr>
        <p:spPr/>
        <p:txBody>
          <a:bodyPr/>
          <a:lstStyle>
            <a:lvl1pPr>
              <a:defRPr/>
            </a:lvl1pPr>
          </a:lstStyle>
          <a:p>
            <a:fld id="{8A1D3343-480D-4639-A959-BA268370E542}" type="slidenum">
              <a:rPr lang="nb-NO" altLang="nb-NO"/>
              <a:pPr/>
              <a:t>‹#›</a:t>
            </a:fld>
            <a:endParaRPr lang="nb-NO" altLang="nb-NO"/>
          </a:p>
        </p:txBody>
      </p:sp>
    </p:spTree>
    <p:extLst>
      <p:ext uri="{BB962C8B-B14F-4D97-AF65-F5344CB8AC3E}">
        <p14:creationId xmlns:p14="http://schemas.microsoft.com/office/powerpoint/2010/main" val="2474805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05700" y="0"/>
            <a:ext cx="1638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F5CC8969-A529-4A1F-8343-A4ED08951C46}"/>
              </a:ext>
            </a:extLst>
          </p:cNvPr>
          <p:cNvSpPr/>
          <p:nvPr userDrawn="1"/>
        </p:nvSpPr>
        <p:spPr>
          <a:xfrm>
            <a:off x="0" y="4319588"/>
            <a:ext cx="9144000" cy="432197"/>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sz="1350">
              <a:solidFill>
                <a:srgbClr val="000100"/>
              </a:solidFill>
            </a:endParaRPr>
          </a:p>
        </p:txBody>
      </p:sp>
      <p:sp>
        <p:nvSpPr>
          <p:cNvPr id="3" name="Content Placeholder 2"/>
          <p:cNvSpPr>
            <a:spLocks noGrp="1"/>
          </p:cNvSpPr>
          <p:nvPr>
            <p:ph idx="1"/>
          </p:nvPr>
        </p:nvSpPr>
        <p:spPr/>
        <p:txBody>
          <a:bodyPr/>
          <a:lstStyle>
            <a:lvl1pPr marL="135000" indent="-135000">
              <a:buFont typeface="Arial"/>
              <a:buChar char="•"/>
              <a:defRPr sz="1500" b="0" i="0">
                <a:latin typeface="+mn-lt"/>
                <a:cs typeface="Myriad Pro Light"/>
              </a:defRPr>
            </a:lvl1pPr>
            <a:lvl2pPr>
              <a:defRPr sz="1500" b="0" i="0"/>
            </a:lvl2pPr>
            <a:lvl3pPr>
              <a:defRPr sz="1500"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p:nvPr>
        </p:nvSpPr>
        <p:spPr/>
        <p:txBody>
          <a:bodyPr/>
          <a:lstStyle>
            <a:lvl1pPr>
              <a:defRPr sz="2850">
                <a:solidFill>
                  <a:srgbClr val="000000"/>
                </a:solidFill>
              </a:defRPr>
            </a:lvl1pPr>
          </a:lstStyle>
          <a:p>
            <a:r>
              <a:rPr lang="sv-SE"/>
              <a:t>Klicka här för att ändra format</a:t>
            </a:r>
          </a:p>
        </p:txBody>
      </p:sp>
    </p:spTree>
    <p:extLst>
      <p:ext uri="{BB962C8B-B14F-4D97-AF65-F5344CB8AC3E}">
        <p14:creationId xmlns:p14="http://schemas.microsoft.com/office/powerpoint/2010/main" val="171760506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A171AF77-B910-4A06-BF1D-F750773F403B}"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E63657F2-D732-4194-BDB2-753C97C45D05}" type="slidenum">
              <a:rPr lang="nb-NO" altLang="nb-NO"/>
              <a:pPr/>
              <a:t>‹#›</a:t>
            </a:fld>
            <a:endParaRPr lang="nb-NO" altLang="nb-NO"/>
          </a:p>
        </p:txBody>
      </p:sp>
    </p:spTree>
    <p:extLst>
      <p:ext uri="{BB962C8B-B14F-4D97-AF65-F5344CB8AC3E}">
        <p14:creationId xmlns:p14="http://schemas.microsoft.com/office/powerpoint/2010/main" val="1008475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A7439522-CBC1-4B98-92FF-0049022ECDC8}"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8837E4E-854D-4CA5-896A-D31AB67FC92C}" type="slidenum">
              <a:rPr lang="nb-NO" altLang="nb-NO"/>
              <a:pPr/>
              <a:t>‹#›</a:t>
            </a:fld>
            <a:endParaRPr lang="nb-NO" altLang="nb-NO"/>
          </a:p>
        </p:txBody>
      </p:sp>
    </p:spTree>
    <p:extLst>
      <p:ext uri="{BB962C8B-B14F-4D97-AF65-F5344CB8AC3E}">
        <p14:creationId xmlns:p14="http://schemas.microsoft.com/office/powerpoint/2010/main" val="42101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D9431AD3-3B5E-48DE-8BE8-4F05B32F3DAA}"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4D865E5-62BA-4324-A9CA-3A021226D2E9}" type="slidenum">
              <a:rPr lang="nb-NO" altLang="nb-NO"/>
              <a:pPr/>
              <a:t>‹#›</a:t>
            </a:fld>
            <a:endParaRPr lang="nb-NO" altLang="nb-NO"/>
          </a:p>
        </p:txBody>
      </p:sp>
    </p:spTree>
    <p:extLst>
      <p:ext uri="{BB962C8B-B14F-4D97-AF65-F5344CB8AC3E}">
        <p14:creationId xmlns:p14="http://schemas.microsoft.com/office/powerpoint/2010/main" val="65537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43214D5F-0258-4901-9191-0596890B2BA9}"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D7952C1D-FDD0-44C6-AC71-BA9562D1B27E}" type="slidenum">
              <a:rPr lang="nb-NO" altLang="nb-NO"/>
              <a:pPr/>
              <a:t>‹#›</a:t>
            </a:fld>
            <a:endParaRPr lang="nb-NO" altLang="nb-NO"/>
          </a:p>
        </p:txBody>
      </p:sp>
    </p:spTree>
    <p:extLst>
      <p:ext uri="{BB962C8B-B14F-4D97-AF65-F5344CB8AC3E}">
        <p14:creationId xmlns:p14="http://schemas.microsoft.com/office/powerpoint/2010/main" val="215262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4F044A54-69C9-4AE9-9188-D5CFBEE9F59D}" type="datetimeFigureOut">
              <a:rPr lang="nn-NO"/>
              <a:pPr>
                <a:defRPr/>
              </a:pPr>
              <a:t>14.09.2020</a:t>
            </a:fld>
            <a:endParaRPr lang="nn-NO"/>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1348740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FA6D0050-B75B-4D91-946E-8AD64C4BDE3D}" type="datetimeFigureOut">
              <a:rPr lang="nb-NO"/>
              <a:pPr>
                <a:defRPr/>
              </a:pPr>
              <a:t>14.09.2020</a:t>
            </a:fld>
            <a:endParaRPr lang="nb-NO"/>
          </a:p>
        </p:txBody>
      </p:sp>
      <p:sp>
        <p:nvSpPr>
          <p:cNvPr id="8"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9"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B94885CC-A48B-485B-BD1D-281213278D47}" type="slidenum">
              <a:rPr lang="nb-NO" altLang="nb-NO"/>
              <a:pPr/>
              <a:t>‹#›</a:t>
            </a:fld>
            <a:endParaRPr lang="nb-NO" altLang="nb-NO"/>
          </a:p>
        </p:txBody>
      </p:sp>
    </p:spTree>
    <p:extLst>
      <p:ext uri="{BB962C8B-B14F-4D97-AF65-F5344CB8AC3E}">
        <p14:creationId xmlns:p14="http://schemas.microsoft.com/office/powerpoint/2010/main" val="3570260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F08BD9C2-4CB0-4ACB-B063-4895313827A8}" type="datetimeFigureOut">
              <a:rPr lang="nb-NO"/>
              <a:pPr>
                <a:defRPr/>
              </a:pPr>
              <a:t>14.09.2020</a:t>
            </a:fld>
            <a:endParaRPr lang="nb-NO"/>
          </a:p>
        </p:txBody>
      </p:sp>
      <p:sp>
        <p:nvSpPr>
          <p:cNvPr id="4"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6A913E8B-3636-422A-B7F7-DBDB56AB2BD0}" type="slidenum">
              <a:rPr lang="nb-NO" altLang="nb-NO"/>
              <a:pPr/>
              <a:t>‹#›</a:t>
            </a:fld>
            <a:endParaRPr lang="nb-NO" altLang="nb-NO"/>
          </a:p>
        </p:txBody>
      </p:sp>
    </p:spTree>
    <p:extLst>
      <p:ext uri="{BB962C8B-B14F-4D97-AF65-F5344CB8AC3E}">
        <p14:creationId xmlns:p14="http://schemas.microsoft.com/office/powerpoint/2010/main" val="2341190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C153D720-183B-44F5-ADCC-52981837ECAD}" type="datetimeFigureOut">
              <a:rPr lang="nb-NO"/>
              <a:pPr>
                <a:defRPr/>
              </a:pPr>
              <a:t>14.09.2020</a:t>
            </a:fld>
            <a:endParaRPr lang="nb-NO"/>
          </a:p>
        </p:txBody>
      </p:sp>
      <p:sp>
        <p:nvSpPr>
          <p:cNvPr id="3"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4"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AF70A817-3F9B-43D0-B231-C0C41BA77842}" type="slidenum">
              <a:rPr lang="nb-NO" altLang="nb-NO"/>
              <a:pPr/>
              <a:t>‹#›</a:t>
            </a:fld>
            <a:endParaRPr lang="nb-NO" altLang="nb-NO"/>
          </a:p>
        </p:txBody>
      </p:sp>
    </p:spTree>
    <p:extLst>
      <p:ext uri="{BB962C8B-B14F-4D97-AF65-F5344CB8AC3E}">
        <p14:creationId xmlns:p14="http://schemas.microsoft.com/office/powerpoint/2010/main" val="357025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8A8E18A5-6D9D-41D1-8820-11CB53E591BF}"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9A8BB104-D503-4AAD-87B2-BD5575936C89}" type="slidenum">
              <a:rPr lang="nb-NO" altLang="nb-NO"/>
              <a:pPr/>
              <a:t>‹#›</a:t>
            </a:fld>
            <a:endParaRPr lang="nb-NO" altLang="nb-NO"/>
          </a:p>
        </p:txBody>
      </p:sp>
    </p:spTree>
    <p:extLst>
      <p:ext uri="{BB962C8B-B14F-4D97-AF65-F5344CB8AC3E}">
        <p14:creationId xmlns:p14="http://schemas.microsoft.com/office/powerpoint/2010/main" val="218238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092BA406-163A-4CB6-AE47-5AAC1ED0EC8A}" type="datetimeFigureOut">
              <a:rPr lang="nb-NO"/>
              <a:pPr>
                <a:defRPr/>
              </a:pPr>
              <a:t>14.09.2020</a:t>
            </a:fld>
            <a:endParaRPr lang="nb-NO"/>
          </a:p>
        </p:txBody>
      </p:sp>
      <p:sp>
        <p:nvSpPr>
          <p:cNvPr id="6"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3D492474-24EA-46C4-A43E-4F979C10EF9F}" type="slidenum">
              <a:rPr lang="nb-NO" altLang="nb-NO"/>
              <a:pPr/>
              <a:t>‹#›</a:t>
            </a:fld>
            <a:endParaRPr lang="nb-NO" altLang="nb-NO"/>
          </a:p>
        </p:txBody>
      </p:sp>
    </p:spTree>
    <p:extLst>
      <p:ext uri="{BB962C8B-B14F-4D97-AF65-F5344CB8AC3E}">
        <p14:creationId xmlns:p14="http://schemas.microsoft.com/office/powerpoint/2010/main" val="4017312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40250DCF-802E-4271-9068-CD6D373D6A40}"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1B375887-819A-4E2D-A3FF-3E26555D0B37}" type="slidenum">
              <a:rPr lang="nb-NO" altLang="nb-NO"/>
              <a:pPr/>
              <a:t>‹#›</a:t>
            </a:fld>
            <a:endParaRPr lang="nb-NO" altLang="nb-NO"/>
          </a:p>
        </p:txBody>
      </p:sp>
    </p:spTree>
    <p:extLst>
      <p:ext uri="{BB962C8B-B14F-4D97-AF65-F5344CB8AC3E}">
        <p14:creationId xmlns:p14="http://schemas.microsoft.com/office/powerpoint/2010/main" val="294782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10"/>
          </p:nvPr>
        </p:nvSpPr>
        <p:spPr/>
        <p:txBody>
          <a:bodyPr/>
          <a:lstStyle>
            <a:lvl1pPr>
              <a:defRPr/>
            </a:lvl1pPr>
          </a:lstStyle>
          <a:p>
            <a:pPr>
              <a:defRPr/>
            </a:pPr>
            <a:fld id="{E1AB5C35-900C-434E-868F-5F12A3D2AA2D}"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12"/>
          </p:nvPr>
        </p:nvSpPr>
        <p:spPr/>
        <p:txBody>
          <a:bodyPr/>
          <a:lstStyle>
            <a:lvl1pPr>
              <a:defRPr/>
            </a:lvl1pPr>
          </a:lstStyle>
          <a:p>
            <a:fld id="{69026DE0-D0D9-4295-9BF6-FFEC35372A99}" type="slidenum">
              <a:rPr lang="nb-NO" altLang="nb-NO"/>
              <a:pPr/>
              <a:t>‹#›</a:t>
            </a:fld>
            <a:endParaRPr lang="nb-NO" altLang="nb-NO"/>
          </a:p>
        </p:txBody>
      </p:sp>
    </p:spTree>
    <p:extLst>
      <p:ext uri="{BB962C8B-B14F-4D97-AF65-F5344CB8AC3E}">
        <p14:creationId xmlns:p14="http://schemas.microsoft.com/office/powerpoint/2010/main" val="2144585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05700" y="0"/>
            <a:ext cx="1638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CCC8747E-9BE2-48D0-845A-368FD1FF39F0}"/>
              </a:ext>
            </a:extLst>
          </p:cNvPr>
          <p:cNvSpPr/>
          <p:nvPr userDrawn="1"/>
        </p:nvSpPr>
        <p:spPr>
          <a:xfrm>
            <a:off x="0" y="4319588"/>
            <a:ext cx="9144000" cy="432197"/>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a:solidFill>
                <a:srgbClr val="000100"/>
              </a:solidFill>
            </a:endParaRPr>
          </a:p>
        </p:txBody>
      </p:sp>
      <p:sp>
        <p:nvSpPr>
          <p:cNvPr id="3" name="Content Placeholder 2"/>
          <p:cNvSpPr>
            <a:spLocks noGrp="1"/>
          </p:cNvSpPr>
          <p:nvPr>
            <p:ph idx="1"/>
          </p:nvPr>
        </p:nvSpPr>
        <p:spPr/>
        <p:txBody>
          <a:bodyPr/>
          <a:lstStyle>
            <a:lvl1pPr marL="180000" indent="-180000">
              <a:buFont typeface="Arial"/>
              <a:buChar char="•"/>
              <a:defRPr sz="2000" b="0" i="0">
                <a:latin typeface="+mn-lt"/>
                <a:cs typeface="Myriad Pro Light"/>
              </a:defRPr>
            </a:lvl1pPr>
            <a:lvl2pPr>
              <a:defRPr sz="2000" b="0" i="0"/>
            </a:lvl2pPr>
            <a:lvl3pPr>
              <a:defRPr sz="2000"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p:nvPr>
        </p:nvSpPr>
        <p:spPr/>
        <p:txBody>
          <a:bodyPr/>
          <a:lstStyle>
            <a:lvl1pPr>
              <a:defRPr sz="3800">
                <a:solidFill>
                  <a:srgbClr val="000000"/>
                </a:solidFill>
              </a:defRPr>
            </a:lvl1pPr>
          </a:lstStyle>
          <a:p>
            <a:r>
              <a:rPr lang="sv-SE"/>
              <a:t>Klicka här för att ändra format</a:t>
            </a:r>
          </a:p>
        </p:txBody>
      </p:sp>
    </p:spTree>
    <p:extLst>
      <p:ext uri="{BB962C8B-B14F-4D97-AF65-F5344CB8AC3E}">
        <p14:creationId xmlns:p14="http://schemas.microsoft.com/office/powerpoint/2010/main" val="20911537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6" name="Rektangel 5"/>
          <p:cNvSpPr/>
          <p:nvPr userDrawn="1"/>
        </p:nvSpPr>
        <p:spPr>
          <a:xfrm>
            <a:off x="0" y="5044755"/>
            <a:ext cx="9154000" cy="103745"/>
          </a:xfrm>
          <a:prstGeom prst="rect">
            <a:avLst/>
          </a:prstGeom>
          <a:solidFill>
            <a:srgbClr val="E246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 name="Bilde 7" descr="Helsehuset Stavanger logo farger staaende.png"/>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8436793" y="4309026"/>
            <a:ext cx="500014" cy="521309"/>
          </a:xfrm>
          <a:prstGeom prst="rect">
            <a:avLst/>
          </a:prstGeom>
        </p:spPr>
      </p:pic>
      <p:pic>
        <p:nvPicPr>
          <p:cNvPr id="7" name="Plassholder for bilde 2"/>
          <p:cNvPicPr>
            <a:picLocks noChangeAspect="1"/>
          </p:cNvPicPr>
          <p:nvPr userDrawn="1"/>
        </p:nvPicPr>
        <p:blipFill rotWithShape="1">
          <a:blip r:embed="rId3" cstate="screen">
            <a:extLst>
              <a:ext uri="{28A0092B-C50C-407E-A947-70E740481C1C}">
                <a14:useLocalDpi xmlns:a14="http://schemas.microsoft.com/office/drawing/2010/main"/>
              </a:ext>
            </a:extLst>
          </a:blip>
          <a:srcRect l="-409" r="-2407"/>
          <a:stretch/>
        </p:blipFill>
        <p:spPr>
          <a:xfrm>
            <a:off x="178131" y="4479371"/>
            <a:ext cx="1418657" cy="446171"/>
          </a:xfrm>
          <a:prstGeom prst="rect">
            <a:avLst/>
          </a:prstGeom>
        </p:spPr>
      </p:pic>
    </p:spTree>
    <p:extLst>
      <p:ext uri="{BB962C8B-B14F-4D97-AF65-F5344CB8AC3E}">
        <p14:creationId xmlns:p14="http://schemas.microsoft.com/office/powerpoint/2010/main" val="1161814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22399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7E63B6D4-7C36-4083-BA1F-6FFBF4CC79E9}" type="datetimeFigureOut">
              <a:rPr lang="nn-NO"/>
              <a:pPr>
                <a:defRPr/>
              </a:pPr>
              <a:t>14.09.2020</a:t>
            </a:fld>
            <a:endParaRPr lang="nn-NO"/>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997656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3142067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402342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2222157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015567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4115363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3140979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773757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962250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2876764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221855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72571789-304D-424C-BC8C-295ED53F794C}" type="datetimeFigureOut">
              <a:rPr lang="nn-NO"/>
              <a:pPr>
                <a:defRPr/>
              </a:pPr>
              <a:t>14.09.2020</a:t>
            </a:fld>
            <a:endParaRPr lang="nn-NO"/>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4062154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956524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100251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64550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3279578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450927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4137662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279086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3705675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407578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191399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B697F285-DC5A-44CE-988F-E77BFFFD6194}" type="datetimeFigureOut">
              <a:rPr lang="nn-NO"/>
              <a:pPr>
                <a:defRPr/>
              </a:pPr>
              <a:t>14.09.2020</a:t>
            </a:fld>
            <a:endParaRPr lang="nn-NO"/>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5774239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984622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1233390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1766548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3947468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2640510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402543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295475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3740278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708357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372248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D5991098-2BA0-47A7-930A-9B4609A2DAE0}" type="datetimeFigureOut">
              <a:rPr lang="nn-NO"/>
              <a:pPr>
                <a:defRPr/>
              </a:pPr>
              <a:t>14.09.2020</a:t>
            </a:fld>
            <a:endParaRPr lang="nn-NO"/>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1338269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3179187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3023911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4019518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3446259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1322618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66114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2236795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1294509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14651617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5991098-2BA0-47A7-930A-9B4609A2DAE0}"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B7FCBE1-354F-444F-BE82-535811B94BBE}" type="slidenum">
              <a:rPr lang="nn-NO" altLang="nb-NO"/>
              <a:pPr/>
              <a:t>‹#›</a:t>
            </a:fld>
            <a:endParaRPr lang="nn-NO" altLang="nb-NO"/>
          </a:p>
        </p:txBody>
      </p:sp>
    </p:spTree>
    <p:extLst>
      <p:ext uri="{BB962C8B-B14F-4D97-AF65-F5344CB8AC3E}">
        <p14:creationId xmlns:p14="http://schemas.microsoft.com/office/powerpoint/2010/main" val="230852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fld id="{FE5DFF09-A3D4-498C-986D-DF6F2513AE5F}" type="datetimeFigureOut">
              <a:rPr lang="nn-NO"/>
              <a:pPr>
                <a:defRPr/>
              </a:pPr>
              <a:t>14.09.2020</a:t>
            </a:fld>
            <a:endParaRPr lang="nn-NO"/>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nn-NO"/>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a:xfrm>
            <a:off x="6553200" y="4767263"/>
            <a:ext cx="2133600" cy="273844"/>
          </a:xfrm>
          <a:prstGeom prst="rect">
            <a:avLst/>
          </a:prstGeom>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1510441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E5DFF09-A3D4-498C-986D-DF6F2513AE5F}"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A7D995CA-F932-4464-954B-09286A033546}" type="slidenum">
              <a:rPr lang="nn-NO" altLang="nb-NO"/>
              <a:pPr/>
              <a:t>‹#›</a:t>
            </a:fld>
            <a:endParaRPr lang="nn-NO" altLang="nb-NO"/>
          </a:p>
        </p:txBody>
      </p:sp>
    </p:spTree>
    <p:extLst>
      <p:ext uri="{BB962C8B-B14F-4D97-AF65-F5344CB8AC3E}">
        <p14:creationId xmlns:p14="http://schemas.microsoft.com/office/powerpoint/2010/main" val="2196201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C73E3E38-3A24-4B80-983E-4E8CAA810AC8}"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1EE6E1DC-339E-4786-A464-F5F790DCA873}" type="slidenum">
              <a:rPr lang="nn-NO" altLang="nb-NO"/>
              <a:pPr/>
              <a:t>‹#›</a:t>
            </a:fld>
            <a:endParaRPr lang="nn-NO" altLang="nb-NO"/>
          </a:p>
        </p:txBody>
      </p:sp>
    </p:spTree>
    <p:extLst>
      <p:ext uri="{BB962C8B-B14F-4D97-AF65-F5344CB8AC3E}">
        <p14:creationId xmlns:p14="http://schemas.microsoft.com/office/powerpoint/2010/main" val="3690443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D4D95B1A-D06F-4A74-BB39-7D8B91AEA43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89059ABA-6706-4C16-B489-E9B45651ADF3}" type="slidenum">
              <a:rPr lang="nn-NO" altLang="nb-NO"/>
              <a:pPr/>
              <a:t>‹#›</a:t>
            </a:fld>
            <a:endParaRPr lang="nn-NO" altLang="nb-NO"/>
          </a:p>
        </p:txBody>
      </p:sp>
    </p:spTree>
    <p:extLst>
      <p:ext uri="{BB962C8B-B14F-4D97-AF65-F5344CB8AC3E}">
        <p14:creationId xmlns:p14="http://schemas.microsoft.com/office/powerpoint/2010/main" val="1983638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endParaRPr lang="nn-NO"/>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5FCB7475-A268-4F4F-8D99-35EEA6CEF042}"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Tree>
    <p:extLst>
      <p:ext uri="{BB962C8B-B14F-4D97-AF65-F5344CB8AC3E}">
        <p14:creationId xmlns:p14="http://schemas.microsoft.com/office/powerpoint/2010/main" val="17163635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1A3093E4-9407-4D91-884A-72250520A10F}"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C25FC8A5-C1DA-4356-BEC8-51D1D319DA24}" type="slidenum">
              <a:rPr lang="nn-NO" altLang="nb-NO"/>
              <a:pPr/>
              <a:t>‹#›</a:t>
            </a:fld>
            <a:endParaRPr lang="nn-NO" altLang="nb-NO"/>
          </a:p>
        </p:txBody>
      </p:sp>
    </p:spTree>
    <p:extLst>
      <p:ext uri="{BB962C8B-B14F-4D97-AF65-F5344CB8AC3E}">
        <p14:creationId xmlns:p14="http://schemas.microsoft.com/office/powerpoint/2010/main" val="39436697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F590B58B-5E1E-4698-A082-F9B37306DB2A}"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BC77B73E-1280-4309-9778-A92A7BE8F652}" type="slidenum">
              <a:rPr lang="nn-NO" altLang="nb-NO"/>
              <a:pPr/>
              <a:t>‹#›</a:t>
            </a:fld>
            <a:endParaRPr lang="nn-NO" altLang="nb-NO"/>
          </a:p>
        </p:txBody>
      </p:sp>
    </p:spTree>
    <p:extLst>
      <p:ext uri="{BB962C8B-B14F-4D97-AF65-F5344CB8AC3E}">
        <p14:creationId xmlns:p14="http://schemas.microsoft.com/office/powerpoint/2010/main" val="35822319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4F044A54-69C9-4AE9-9188-D5CFBEE9F59D}" type="datetimeFigureOut">
              <a:rPr lang="nn-NO">
                <a:solidFill>
                  <a:prstClr val="black">
                    <a:tint val="75000"/>
                  </a:prstClr>
                </a:solidFill>
              </a:rPr>
              <a:pPr>
                <a:defRPr/>
              </a:pPr>
              <a:t>14.09.2020</a:t>
            </a:fld>
            <a:endParaRPr lang="nn-NO">
              <a:solidFill>
                <a:prstClr val="black">
                  <a:tint val="75000"/>
                </a:prstClr>
              </a:solidFill>
            </a:endParaRPr>
          </a:p>
        </p:txBody>
      </p:sp>
      <p:sp>
        <p:nvSpPr>
          <p:cNvPr id="6"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7"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6568B306-83CC-4DC7-AAFC-C73C53120D96}" type="slidenum">
              <a:rPr lang="nn-NO" altLang="nb-NO"/>
              <a:pPr/>
              <a:t>‹#›</a:t>
            </a:fld>
            <a:endParaRPr lang="nn-NO" altLang="nb-NO"/>
          </a:p>
        </p:txBody>
      </p:sp>
    </p:spTree>
    <p:extLst>
      <p:ext uri="{BB962C8B-B14F-4D97-AF65-F5344CB8AC3E}">
        <p14:creationId xmlns:p14="http://schemas.microsoft.com/office/powerpoint/2010/main" val="926904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E63B6D4-7C36-4083-BA1F-6FFBF4CC79E9}" type="datetimeFigureOut">
              <a:rPr lang="nn-NO">
                <a:solidFill>
                  <a:prstClr val="black">
                    <a:tint val="75000"/>
                  </a:prstClr>
                </a:solidFill>
              </a:rPr>
              <a:pPr>
                <a:defRPr/>
              </a:pPr>
              <a:t>14.09.2020</a:t>
            </a:fld>
            <a:endParaRPr lang="nn-NO">
              <a:solidFill>
                <a:prstClr val="black">
                  <a:tint val="75000"/>
                </a:prstClr>
              </a:solidFill>
            </a:endParaRPr>
          </a:p>
        </p:txBody>
      </p:sp>
      <p:sp>
        <p:nvSpPr>
          <p:cNvPr id="8"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9"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7DE7BFDE-310A-4C8D-8425-32AE59C9D493}" type="slidenum">
              <a:rPr lang="nn-NO" altLang="nb-NO"/>
              <a:pPr/>
              <a:t>‹#›</a:t>
            </a:fld>
            <a:endParaRPr lang="nn-NO" altLang="nb-NO"/>
          </a:p>
        </p:txBody>
      </p:sp>
    </p:spTree>
    <p:extLst>
      <p:ext uri="{BB962C8B-B14F-4D97-AF65-F5344CB8AC3E}">
        <p14:creationId xmlns:p14="http://schemas.microsoft.com/office/powerpoint/2010/main" val="12751949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72571789-304D-424C-BC8C-295ED53F794C}" type="datetimeFigureOut">
              <a:rPr lang="nn-NO">
                <a:solidFill>
                  <a:prstClr val="black">
                    <a:tint val="75000"/>
                  </a:prstClr>
                </a:solidFill>
              </a:rPr>
              <a:pPr>
                <a:defRPr/>
              </a:pPr>
              <a:t>14.09.2020</a:t>
            </a:fld>
            <a:endParaRPr lang="nn-NO">
              <a:solidFill>
                <a:prstClr val="black">
                  <a:tint val="75000"/>
                </a:prstClr>
              </a:solidFill>
            </a:endParaRPr>
          </a:p>
        </p:txBody>
      </p:sp>
      <p:sp>
        <p:nvSpPr>
          <p:cNvPr id="4"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5"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9DA48280-BFEB-4D39-9264-24C7878E19BD}" type="slidenum">
              <a:rPr lang="nn-NO" altLang="nb-NO"/>
              <a:pPr/>
              <a:t>‹#›</a:t>
            </a:fld>
            <a:endParaRPr lang="nn-NO" altLang="nb-NO"/>
          </a:p>
        </p:txBody>
      </p:sp>
    </p:spTree>
    <p:extLst>
      <p:ext uri="{BB962C8B-B14F-4D97-AF65-F5344CB8AC3E}">
        <p14:creationId xmlns:p14="http://schemas.microsoft.com/office/powerpoint/2010/main" val="331612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a:extLst>
              <a:ext uri="{FF2B5EF4-FFF2-40B4-BE49-F238E27FC236}">
                <a16:creationId xmlns="" xmlns:a16="http://schemas.microsoft.com/office/drawing/2014/main" id="{01C6FC34-D7C1-4948-B2F4-D65E9B6D2B7E}"/>
              </a:ext>
            </a:extLst>
          </p:cNvPr>
          <p:cNvSpPr>
            <a:spLocks noGrp="1"/>
          </p:cNvSpPr>
          <p:nvPr>
            <p:ph type="dt" sz="half" idx="10"/>
          </p:nvPr>
        </p:nvSpPr>
        <p:spPr/>
        <p:txBody>
          <a:bodyPr/>
          <a:lstStyle>
            <a:lvl1pPr>
              <a:defRPr/>
            </a:lvl1pPr>
          </a:lstStyle>
          <a:p>
            <a:pPr>
              <a:defRPr/>
            </a:pPr>
            <a:fld id="{B697F285-DC5A-44CE-988F-E77BFFFD6194}" type="datetimeFigureOut">
              <a:rPr lang="nn-NO">
                <a:solidFill>
                  <a:prstClr val="black">
                    <a:tint val="75000"/>
                  </a:prstClr>
                </a:solidFill>
              </a:rPr>
              <a:pPr>
                <a:defRPr/>
              </a:pPr>
              <a:t>14.09.2020</a:t>
            </a:fld>
            <a:endParaRPr lang="nn-NO">
              <a:solidFill>
                <a:prstClr val="black">
                  <a:tint val="75000"/>
                </a:prstClr>
              </a:solidFill>
            </a:endParaRPr>
          </a:p>
        </p:txBody>
      </p:sp>
      <p:sp>
        <p:nvSpPr>
          <p:cNvPr id="3" name="Plassholder for bunntekst 4">
            <a:extLst>
              <a:ext uri="{FF2B5EF4-FFF2-40B4-BE49-F238E27FC236}">
                <a16:creationId xmlns="" xmlns:a16="http://schemas.microsoft.com/office/drawing/2014/main" id="{8EB35417-259E-4534-A5CC-FB6A6934D633}"/>
              </a:ext>
            </a:extLst>
          </p:cNvPr>
          <p:cNvSpPr>
            <a:spLocks noGrp="1"/>
          </p:cNvSpPr>
          <p:nvPr>
            <p:ph type="ftr" sz="quarter" idx="11"/>
          </p:nvPr>
        </p:nvSpPr>
        <p:spPr/>
        <p:txBody>
          <a:bodyPr/>
          <a:lstStyle>
            <a:lvl1pPr>
              <a:defRPr/>
            </a:lvl1pPr>
          </a:lstStyle>
          <a:p>
            <a:pPr>
              <a:defRPr/>
            </a:pPr>
            <a:endParaRPr lang="nn-NO">
              <a:solidFill>
                <a:prstClr val="black">
                  <a:tint val="75000"/>
                </a:prstClr>
              </a:solidFill>
            </a:endParaRPr>
          </a:p>
        </p:txBody>
      </p:sp>
      <p:sp>
        <p:nvSpPr>
          <p:cNvPr id="4"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12"/>
          </p:nvPr>
        </p:nvSpPr>
        <p:spPr/>
        <p:txBody>
          <a:bodyPr/>
          <a:lstStyle>
            <a:lvl1pPr>
              <a:defRPr/>
            </a:lvl1pPr>
          </a:lstStyle>
          <a:p>
            <a:fld id="{EE2FBB78-A375-44B4-B55F-D2FFBDEE05A8}" type="slidenum">
              <a:rPr lang="nn-NO" altLang="nb-NO"/>
              <a:pPr/>
              <a:t>‹#›</a:t>
            </a:fld>
            <a:endParaRPr lang="nn-NO" altLang="nb-NO"/>
          </a:p>
        </p:txBody>
      </p:sp>
    </p:spTree>
    <p:extLst>
      <p:ext uri="{BB962C8B-B14F-4D97-AF65-F5344CB8AC3E}">
        <p14:creationId xmlns:p14="http://schemas.microsoft.com/office/powerpoint/2010/main" val="284809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5.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5.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5.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5.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5.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5.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5.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pic>
        <p:nvPicPr>
          <p:cNvPr id="2" name="Picture 2" descr="C:\Presentasjoner\KlinObs Kommune\Ny logo og nye filer\01-Nasjonal logo\PNG\01_USHT-emblem-CMYK.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326800" y="4685674"/>
            <a:ext cx="360000" cy="3391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375402"/>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22326"/>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038104"/>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180896"/>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310564"/>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68242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73082"/>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748702"/>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11284"/>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169063"/>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2051" name="Plassholder for tekst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 xmlns:a16="http://schemas.microsoft.com/office/drawing/2014/main" id="{B7312C0A-98BB-4553-B05A-847CF9905FB9}"/>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AB604CC-AA46-430C-B466-2CCF51051BCE}"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7E5083BE-5D47-4D2B-B59C-40A92640ACEC}"/>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b-NO"/>
          </a:p>
        </p:txBody>
      </p:sp>
      <p:sp>
        <p:nvSpPr>
          <p:cNvPr id="6" name="Plassholder for lysbildenummer 5">
            <a:extLst>
              <a:ext uri="{FF2B5EF4-FFF2-40B4-BE49-F238E27FC236}">
                <a16:creationId xmlns="" xmlns:a16="http://schemas.microsoft.com/office/drawing/2014/main" id="{F6CB6319-165F-4B14-BB8D-CB37FD5A8D7B}"/>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693C987-1325-44FB-AE08-5A8062991426}" type="slidenum">
              <a:rPr lang="nb-NO" altLang="nb-NO"/>
              <a:pPr/>
              <a:t>‹#›</a:t>
            </a:fld>
            <a:endParaRPr lang="nb-NO" altLang="nb-NO"/>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6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30402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Plassholder for tittel 1"/>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4099" name="Plassholder for tekst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904820-8830-4E76-A6D9-A596E98FD05B}" type="datetimeFigureOut">
              <a:rPr lang="nb-NO">
                <a:solidFill>
                  <a:prstClr val="black">
                    <a:tint val="75000"/>
                  </a:prstClr>
                </a:solidFill>
              </a:rPr>
              <a:pPr>
                <a:defRPr/>
              </a:pPr>
              <a:t>14.09.2020</a:t>
            </a:fld>
            <a:endParaRPr lang="nb-NO">
              <a:solidFill>
                <a:prstClr val="black">
                  <a:tint val="75000"/>
                </a:prstClr>
              </a:solidFill>
            </a:endParaRPr>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b-NO">
              <a:solidFill>
                <a:prstClr val="black">
                  <a:tint val="75000"/>
                </a:prstClr>
              </a:solidFill>
            </a:endParaRPr>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1B50D18-7BDC-4E0D-891C-EFBEA6D9D7CF}" type="slidenum">
              <a:rPr lang="nb-NO" altLang="nb-NO"/>
              <a:pPr/>
              <a:t>‹#›</a:t>
            </a:fld>
            <a:endParaRPr lang="nb-NO" altLang="nb-NO"/>
          </a:p>
        </p:txBody>
      </p:sp>
    </p:spTree>
    <p:extLst>
      <p:ext uri="{BB962C8B-B14F-4D97-AF65-F5344CB8AC3E}">
        <p14:creationId xmlns:p14="http://schemas.microsoft.com/office/powerpoint/2010/main" val="3036578725"/>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pic>
        <p:nvPicPr>
          <p:cNvPr id="2" name="Picture 2" descr="C:\Presentasjoner\KlinObs Kommune\Ny logo og nye filer\01-Nasjonal logo\PNG\01_USHT-emblem-CMYK.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326800" y="4685674"/>
            <a:ext cx="360000" cy="33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79689"/>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Plassholder for tittel 1"/>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3075" name="Plassholder for tekst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 xmlns:a16="http://schemas.microsoft.com/office/drawing/2014/main" id="{8621C0B3-1A4B-466B-B44C-88927639DF08}"/>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CFCF9A9-6031-43A3-B2AD-6971DA1A41FD}"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EEA0A138-6B3F-48D9-A201-807C2586A3AE}"/>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nb-NO"/>
          </a:p>
        </p:txBody>
      </p:sp>
      <p:sp>
        <p:nvSpPr>
          <p:cNvPr id="6" name="Plassholder for lysbildenummer 5">
            <a:extLst>
              <a:ext uri="{FF2B5EF4-FFF2-40B4-BE49-F238E27FC236}">
                <a16:creationId xmlns="" xmlns:a16="http://schemas.microsoft.com/office/drawing/2014/main" id="{3F5239BC-282C-4FF5-846A-719CF8872B2C}"/>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6C38EE38-DBA5-4AD5-A30C-D9DCCF348BD3}" type="slidenum">
              <a:rPr lang="nb-NO" altLang="nb-NO"/>
              <a:pPr/>
              <a:t>‹#›</a:t>
            </a:fld>
            <a:endParaRPr lang="nb-NO" altLang="nb-NO"/>
          </a:p>
        </p:txBody>
      </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69" r:id="rId12"/>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Plassholder for tittel 1"/>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4099" name="Plassholder for tekst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 xmlns:a16="http://schemas.microsoft.com/office/drawing/2014/main" id="{E7C7A95C-DA2F-4E69-B613-CE9935E1DDF5}"/>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904820-8830-4E76-A6D9-A596E98FD05B}" type="datetimeFigureOut">
              <a:rPr lang="nb-NO"/>
              <a:pPr>
                <a:defRPr/>
              </a:pPr>
              <a:t>14.09.2020</a:t>
            </a:fld>
            <a:endParaRPr lang="nb-NO"/>
          </a:p>
        </p:txBody>
      </p:sp>
      <p:sp>
        <p:nvSpPr>
          <p:cNvPr id="5" name="Plassholder for bunntekst 4">
            <a:extLst>
              <a:ext uri="{FF2B5EF4-FFF2-40B4-BE49-F238E27FC236}">
                <a16:creationId xmlns="" xmlns:a16="http://schemas.microsoft.com/office/drawing/2014/main" id="{22BCEDC3-C689-4D2E-898D-5D7478AADF6C}"/>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b-NO"/>
          </a:p>
        </p:txBody>
      </p:sp>
      <p:sp>
        <p:nvSpPr>
          <p:cNvPr id="6" name="Plassholder for lysbildenummer 5">
            <a:extLst>
              <a:ext uri="{FF2B5EF4-FFF2-40B4-BE49-F238E27FC236}">
                <a16:creationId xmlns="" xmlns:a16="http://schemas.microsoft.com/office/drawing/2014/main" id="{C34F42E6-7653-482A-A7F2-570A3E63F82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1B50D18-7BDC-4E0D-891C-EFBEA6D9D7CF}" type="slidenum">
              <a:rPr lang="nb-NO" altLang="nb-NO"/>
              <a:pPr/>
              <a:t>‹#›</a:t>
            </a:fld>
            <a:endParaRPr lang="nb-NO" altLang="nb-NO"/>
          </a:p>
        </p:txBody>
      </p:sp>
    </p:spTree>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70" r:id="rId12"/>
    <p:sldLayoutId id="214748451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187756"/>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47522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22180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098280"/>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nn-NO" altLang="nb-NO"/>
          </a:p>
        </p:txBody>
      </p:sp>
      <p:sp>
        <p:nvSpPr>
          <p:cNvPr id="1027" name="Plassholder for tekst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n-NO" altLang="nb-NO"/>
          </a:p>
        </p:txBody>
      </p:sp>
      <p:sp>
        <p:nvSpPr>
          <p:cNvPr id="4" name="Plassholder for dato 3">
            <a:extLst>
              <a:ext uri="{FF2B5EF4-FFF2-40B4-BE49-F238E27FC236}">
                <a16:creationId xmlns="" xmlns:a16="http://schemas.microsoft.com/office/drawing/2014/main" id="{01C6FC34-D7C1-4948-B2F4-D65E9B6D2B7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064DD15-652A-42A6-ABE4-EF968035C50D}" type="datetimeFigureOut">
              <a:rPr lang="nn-NO">
                <a:solidFill>
                  <a:prstClr val="black">
                    <a:tint val="75000"/>
                  </a:prstClr>
                </a:solidFill>
              </a:rPr>
              <a:pPr>
                <a:defRPr/>
              </a:pPr>
              <a:t>14.09.2020</a:t>
            </a:fld>
            <a:endParaRPr lang="nn-NO">
              <a:solidFill>
                <a:prstClr val="black">
                  <a:tint val="75000"/>
                </a:prstClr>
              </a:solidFill>
            </a:endParaRPr>
          </a:p>
        </p:txBody>
      </p:sp>
      <p:sp>
        <p:nvSpPr>
          <p:cNvPr id="5" name="Plassholder for bunntekst 4">
            <a:extLst>
              <a:ext uri="{FF2B5EF4-FFF2-40B4-BE49-F238E27FC236}">
                <a16:creationId xmlns="" xmlns:a16="http://schemas.microsoft.com/office/drawing/2014/main" id="{8EB35417-259E-4534-A5CC-FB6A6934D633}"/>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n-NO">
              <a:solidFill>
                <a:prstClr val="black">
                  <a:tint val="75000"/>
                </a:prstClr>
              </a:solidFill>
            </a:endParaRPr>
          </a:p>
        </p:txBody>
      </p:sp>
      <p:sp>
        <p:nvSpPr>
          <p:cNvPr id="6" name="Plassholder for lysbildenummer 5">
            <a:extLst>
              <a:ext uri="{FF2B5EF4-FFF2-40B4-BE49-F238E27FC236}">
                <a16:creationId xmlns="" xmlns:a16="http://schemas.microsoft.com/office/drawing/2014/main" id="{CF7BD583-6288-4E60-AF87-F73CF1E73BB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CDA7DC6E-547F-4089-86AD-9AE31F3A2386}" type="slidenum">
              <a:rPr lang="nn-NO" altLang="nb-NO"/>
              <a:pPr/>
              <a:t>‹#›</a:t>
            </a:fld>
            <a:endParaRPr lang="nn-NO" altLang="nb-NO"/>
          </a:p>
        </p:txBody>
      </p:sp>
      <p:pic>
        <p:nvPicPr>
          <p:cNvPr id="7" name="Bilde 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362740" y="4724181"/>
            <a:ext cx="1440000" cy="3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206905"/>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2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2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394169992/609ffb6a78" TargetMode="External"/><Relationship Id="rId2" Type="http://schemas.openxmlformats.org/officeDocument/2006/relationships/notesSlide" Target="../notesSlides/notesSlide26.xml"/><Relationship Id="rId1" Type="http://schemas.openxmlformats.org/officeDocument/2006/relationships/slideLayout" Target="../slideLayouts/slideLayout127.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38.xml"/><Relationship Id="rId5" Type="http://schemas.openxmlformats.org/officeDocument/2006/relationships/image" Target="../media/image23.png"/><Relationship Id="rId4" Type="http://schemas.openxmlformats.org/officeDocument/2006/relationships/hyperlink" Target="https://vimeo.com/394170072/ba011749f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49.xml"/><Relationship Id="rId5" Type="http://schemas.openxmlformats.org/officeDocument/2006/relationships/image" Target="../media/image25.png"/><Relationship Id="rId4" Type="http://schemas.openxmlformats.org/officeDocument/2006/relationships/hyperlink" Target="https://vimeo.com/394170033/d10bb09e4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kompetansebroen.no/vitaleparametere/?o=oa#1574260009596-8cfd5954-9fa9" TargetMode="External"/><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60.xml"/><Relationship Id="rId5" Type="http://schemas.openxmlformats.org/officeDocument/2006/relationships/image" Target="../media/image29.png"/><Relationship Id="rId4" Type="http://schemas.openxmlformats.org/officeDocument/2006/relationships/hyperlink" Target="https://vimeo.com/394170210/ce97de1f4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394170123/28435b2d99" TargetMode="External"/><Relationship Id="rId2" Type="http://schemas.openxmlformats.org/officeDocument/2006/relationships/notesSlide" Target="../notesSlides/notesSlide38.xml"/><Relationship Id="rId1" Type="http://schemas.openxmlformats.org/officeDocument/2006/relationships/slideLayout" Target="../slideLayouts/slideLayout171.xml"/><Relationship Id="rId5" Type="http://schemas.openxmlformats.org/officeDocument/2006/relationships/image" Target="../media/image21.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3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82.xml"/><Relationship Id="rId5" Type="http://schemas.openxmlformats.org/officeDocument/2006/relationships/image" Target="../media/image37.png"/><Relationship Id="rId4" Type="http://schemas.openxmlformats.org/officeDocument/2006/relationships/hyperlink" Target="https://vimeo.com/394170312/0d7002036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93.xml"/><Relationship Id="rId5" Type="http://schemas.openxmlformats.org/officeDocument/2006/relationships/image" Target="../media/image39.png"/><Relationship Id="rId4" Type="http://schemas.openxmlformats.org/officeDocument/2006/relationships/hyperlink" Target="https://vimeo.com/394170355/6aaaecc19a"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kompetansebroen.no/vitaleparametere/?o=oa#1574264072541-86b9de6e-6f99"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04.xml"/><Relationship Id="rId5" Type="http://schemas.openxmlformats.org/officeDocument/2006/relationships/image" Target="../media/image41.png"/><Relationship Id="rId4" Type="http://schemas.openxmlformats.org/officeDocument/2006/relationships/hyperlink" Target="https://vimeo.com/394170251/37a7a35722"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kompetansebroen.no/vitaleparametere/?o=oa#1574264180187-156760df-e109"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legeforeningen.no/contentassets/bcf2ee0183d54c17b7005b963818c0ab/4at-norsk-versjon-2015.pdf"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15.xml"/><Relationship Id="rId5" Type="http://schemas.openxmlformats.org/officeDocument/2006/relationships/image" Target="../media/image54.jpeg"/><Relationship Id="rId4" Type="http://schemas.openxmlformats.org/officeDocument/2006/relationships/hyperlink" Target="https://vimeo.com/394170402/1500fb1e24"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49.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 xmlns:a16="http://schemas.microsoft.com/office/drawing/2014/main" id="{DC9E8CDD-A3F3-4F9E-8123-1AAA463411DF}"/>
              </a:ext>
            </a:extLst>
          </p:cNvPr>
          <p:cNvSpPr>
            <a:spLocks noGrp="1"/>
          </p:cNvSpPr>
          <p:nvPr>
            <p:ph idx="1"/>
          </p:nvPr>
        </p:nvSpPr>
        <p:spPr>
          <a:xfrm>
            <a:off x="457200" y="1673637"/>
            <a:ext cx="8229600" cy="3394472"/>
          </a:xfrm>
        </p:spPr>
        <p:txBody>
          <a:bodyPr/>
          <a:lstStyle/>
          <a:p>
            <a:pPr marL="0" indent="0">
              <a:buNone/>
            </a:pPr>
            <a:r>
              <a:rPr lang="nb-NO" altLang="nb-NO" sz="1800" dirty="0"/>
              <a:t>For å undervise i grunnleggende ferdigheter og handlingsberedskap, trinn 1 anbefales;</a:t>
            </a:r>
          </a:p>
          <a:p>
            <a:pPr lvl="1"/>
            <a:endParaRPr lang="nb-NO" altLang="nb-NO" sz="1400" dirty="0"/>
          </a:p>
          <a:p>
            <a:pPr lvl="1"/>
            <a:r>
              <a:rPr lang="nb-NO" altLang="nb-NO" sz="1400" b="1" i="1" dirty="0"/>
              <a:t>Instruktøropplæring</a:t>
            </a:r>
            <a:r>
              <a:rPr lang="nb-NO" altLang="nb-NO" sz="1400" dirty="0"/>
              <a:t> i regi av USHT eller hos en annen faglig/pedagogisk aktør eller samarbeidspartner</a:t>
            </a:r>
            <a:endParaRPr lang="nb-NO" altLang="nb-NO" sz="1400" dirty="0">
              <a:cs typeface="Calibri"/>
            </a:endParaRPr>
          </a:p>
          <a:p>
            <a:pPr lvl="1"/>
            <a:endParaRPr lang="nb-NO" altLang="nb-NO" sz="1400" dirty="0"/>
          </a:p>
          <a:p>
            <a:pPr lvl="1"/>
            <a:r>
              <a:rPr lang="nb-NO" altLang="nb-NO" sz="1400" b="1" i="1" dirty="0"/>
              <a:t>Eller</a:t>
            </a:r>
            <a:r>
              <a:rPr lang="nb-NO" altLang="nb-NO" sz="1400" dirty="0"/>
              <a:t> at du er en faglig trygg sykepleier/vernepleier med undervisningserfaring, (eller tilsvarende helsebakgrunn på minimum bachelornivå) som ved å sette deg inn i undervisningsmateriellet, kjenner deg komfortabel med å undervise i henhold til gjeldende PowerPoint og filmer </a:t>
            </a:r>
            <a:endParaRPr lang="nb-NO" sz="1400" b="1" u="sng" dirty="0"/>
          </a:p>
          <a:p>
            <a:pPr marL="0" indent="0">
              <a:spcBef>
                <a:spcPct val="30000"/>
              </a:spcBef>
              <a:buNone/>
            </a:pPr>
            <a:endParaRPr lang="nb-NO" sz="1600" dirty="0"/>
          </a:p>
          <a:p>
            <a:endParaRPr lang="nb-NO" dirty="0"/>
          </a:p>
        </p:txBody>
      </p:sp>
      <p:sp>
        <p:nvSpPr>
          <p:cNvPr id="4" name="Tittel 1">
            <a:extLst>
              <a:ext uri="{FF2B5EF4-FFF2-40B4-BE49-F238E27FC236}">
                <a16:creationId xmlns="" xmlns:a16="http://schemas.microsoft.com/office/drawing/2014/main" id="{0A253E24-1979-43E1-864C-7F5F16346EF5}"/>
              </a:ext>
            </a:extLst>
          </p:cNvPr>
          <p:cNvSpPr txBox="1">
            <a:spLocks/>
          </p:cNvSpPr>
          <p:nvPr/>
        </p:nvSpPr>
        <p:spPr bwMode="auto">
          <a:xfrm>
            <a:off x="457200" y="478226"/>
            <a:ext cx="8229600" cy="87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b-NO" altLang="nb-NO" sz="2800" b="1" i="0" u="none" strike="noStrike" kern="1200" cap="none" spc="0" normalizeH="0" baseline="0" noProof="0" dirty="0">
                <a:ln>
                  <a:noFill/>
                </a:ln>
                <a:solidFill>
                  <a:srgbClr val="41A73E"/>
                </a:solidFill>
                <a:effectLst/>
                <a:uLnTx/>
                <a:uFillTx/>
                <a:latin typeface="Arial" pitchFamily="34" charset="0"/>
                <a:ea typeface="+mj-ea"/>
                <a:cs typeface="Arial" pitchFamily="34" charset="0"/>
              </a:rPr>
              <a:t>Informasjon før oppstart av undervisning </a:t>
            </a:r>
            <a:r>
              <a:rPr kumimoji="0" lang="nb-NO" altLang="nb-NO" sz="2800" b="1" i="0" u="none" strike="noStrike" kern="1200" cap="none" spc="0" normalizeH="0" baseline="0" noProof="0" dirty="0" err="1">
                <a:ln>
                  <a:noFill/>
                </a:ln>
                <a:solidFill>
                  <a:srgbClr val="41A73E"/>
                </a:solidFill>
                <a:effectLst/>
                <a:uLnTx/>
                <a:uFillTx/>
                <a:latin typeface="Arial" pitchFamily="34" charset="0"/>
                <a:ea typeface="+mj-ea"/>
                <a:cs typeface="Arial" pitchFamily="34" charset="0"/>
              </a:rPr>
              <a:t>KlinObsKommune</a:t>
            </a:r>
            <a:r>
              <a:rPr kumimoji="0" lang="nb-NO" altLang="nb-NO" sz="2800" b="1" i="0" u="none" strike="noStrike" kern="1200" cap="none" spc="0" normalizeH="0" baseline="0" noProof="0" dirty="0">
                <a:ln>
                  <a:noFill/>
                </a:ln>
                <a:solidFill>
                  <a:srgbClr val="41A73E"/>
                </a:solidFill>
                <a:effectLst/>
                <a:uLnTx/>
                <a:uFillTx/>
                <a:latin typeface="Arial" pitchFamily="34" charset="0"/>
                <a:ea typeface="+mj-ea"/>
                <a:cs typeface="Arial" pitchFamily="34" charset="0"/>
              </a:rPr>
              <a:t>, trinn</a:t>
            </a:r>
            <a:r>
              <a:rPr kumimoji="0" lang="nb-NO" altLang="nb-NO" sz="2800" b="1" i="0" u="none" strike="noStrike" kern="1200" cap="none" spc="0" normalizeH="0" noProof="0" dirty="0">
                <a:ln>
                  <a:noFill/>
                </a:ln>
                <a:solidFill>
                  <a:srgbClr val="41A73E"/>
                </a:solidFill>
                <a:effectLst/>
                <a:uLnTx/>
                <a:uFillTx/>
                <a:latin typeface="Arial" pitchFamily="34" charset="0"/>
                <a:ea typeface="+mj-ea"/>
                <a:cs typeface="Arial" pitchFamily="34" charset="0"/>
              </a:rPr>
              <a:t> 1</a:t>
            </a:r>
            <a:r>
              <a:rPr kumimoji="0" lang="nb-NO" altLang="nb-NO" sz="2800" b="1" i="0" u="none" strike="noStrike" kern="1200" cap="none" spc="0" normalizeH="0" baseline="0" noProof="0" dirty="0">
                <a:ln>
                  <a:noFill/>
                </a:ln>
                <a:solidFill>
                  <a:srgbClr val="41A73E"/>
                </a:solidFill>
                <a:effectLst/>
                <a:uLnTx/>
                <a:uFillTx/>
                <a:latin typeface="Arial" pitchFamily="34" charset="0"/>
                <a:ea typeface="+mj-ea"/>
                <a:cs typeface="Arial" pitchFamily="34" charset="0"/>
              </a:rPr>
              <a:t> </a:t>
            </a:r>
          </a:p>
        </p:txBody>
      </p:sp>
      <p:pic>
        <p:nvPicPr>
          <p:cNvPr id="5" name="Picture 2" descr="C:\Presentasjoner\KlinObs Kommune\Ny logo og nye filer\01-Nasjonal logo\PNG\01_USHT-bredde-CMYK.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222" t="32168" r="9824" b="28317"/>
          <a:stretch/>
        </p:blipFill>
        <p:spPr bwMode="auto">
          <a:xfrm>
            <a:off x="2940163" y="4241206"/>
            <a:ext cx="3769472" cy="64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444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457200" y="491729"/>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dirty="0">
                <a:ln>
                  <a:noFill/>
                </a:ln>
                <a:solidFill>
                  <a:srgbClr val="69BE28"/>
                </a:solidFill>
                <a:effectLst/>
                <a:uLnTx/>
                <a:uFillTx/>
                <a:latin typeface="Arial" panose="020B0604020202020204" pitchFamily="34" charset="0"/>
                <a:ea typeface="+mn-ea"/>
                <a:cs typeface="Arial" pitchFamily="34" charset="0"/>
              </a:rPr>
              <a:t>ABCDE som observasjonsmetodikk</a:t>
            </a:r>
          </a:p>
        </p:txBody>
      </p:sp>
      <p:sp>
        <p:nvSpPr>
          <p:cNvPr id="11" name="Plassholder for innhold 3">
            <a:extLst>
              <a:ext uri="{FF2B5EF4-FFF2-40B4-BE49-F238E27FC236}">
                <a16:creationId xmlns="" xmlns:a16="http://schemas.microsoft.com/office/drawing/2014/main" id="{033EBE66-B56C-4EB8-A40B-C1563AEFC852}"/>
              </a:ext>
            </a:extLst>
          </p:cNvPr>
          <p:cNvSpPr txBox="1">
            <a:spLocks/>
          </p:cNvSpPr>
          <p:nvPr/>
        </p:nvSpPr>
        <p:spPr bwMode="auto">
          <a:xfrm>
            <a:off x="1160416" y="1285473"/>
            <a:ext cx="3322684" cy="3392842"/>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1"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a:ln>
                  <a:noFill/>
                </a:ln>
                <a:solidFill>
                  <a:srgbClr val="4DB848"/>
                </a:solidFill>
                <a:effectLst/>
                <a:uLnTx/>
                <a:uFillTx/>
                <a:latin typeface="Arial" panose="020B0604020202020204" pitchFamily="34" charset="0"/>
                <a:ea typeface="+mn-ea"/>
                <a:cs typeface="Arial" panose="020B0604020202020204" pitchFamily="34" charset="0"/>
              </a:rPr>
              <a:t>Forståelse av vitale parametere og funn er viktig for kunne gjøre</a:t>
            </a:r>
          </a:p>
          <a:p>
            <a:pPr marL="449263"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riktig observasjon </a:t>
            </a:r>
          </a:p>
          <a:p>
            <a:pPr marL="449263"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riktig prioritering</a:t>
            </a:r>
          </a:p>
          <a:p>
            <a:pPr marL="449263"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riktige tiltak</a:t>
            </a:r>
          </a:p>
        </p:txBody>
      </p:sp>
      <p:graphicFrame>
        <p:nvGraphicFramePr>
          <p:cNvPr id="2" name="Tabell 1"/>
          <p:cNvGraphicFramePr>
            <a:graphicFrameLocks noGrp="1"/>
          </p:cNvGraphicFramePr>
          <p:nvPr>
            <p:extLst>
              <p:ext uri="{D42A27DB-BD31-4B8C-83A1-F6EECF244321}">
                <p14:modId xmlns:p14="http://schemas.microsoft.com/office/powerpoint/2010/main" val="3908701140"/>
              </p:ext>
            </p:extLst>
          </p:nvPr>
        </p:nvGraphicFramePr>
        <p:xfrm>
          <a:off x="4857137" y="1338695"/>
          <a:ext cx="3242922" cy="3286398"/>
        </p:xfrm>
        <a:graphic>
          <a:graphicData uri="http://schemas.openxmlformats.org/drawingml/2006/table">
            <a:tbl>
              <a:tblPr firstRow="1" bandRow="1">
                <a:tableStyleId>{5C22544A-7EE6-4342-B048-85BDC9FD1C3A}</a:tableStyleId>
              </a:tblPr>
              <a:tblGrid>
                <a:gridCol w="1621461">
                  <a:extLst>
                    <a:ext uri="{9D8B030D-6E8A-4147-A177-3AD203B41FA5}">
                      <a16:colId xmlns="" xmlns:a16="http://schemas.microsoft.com/office/drawing/2014/main" val="20000"/>
                    </a:ext>
                  </a:extLst>
                </a:gridCol>
                <a:gridCol w="1621461">
                  <a:extLst>
                    <a:ext uri="{9D8B030D-6E8A-4147-A177-3AD203B41FA5}">
                      <a16:colId xmlns="" xmlns:a16="http://schemas.microsoft.com/office/drawing/2014/main" val="20001"/>
                    </a:ext>
                  </a:extLst>
                </a:gridCol>
              </a:tblGrid>
              <a:tr h="643136">
                <a:tc>
                  <a:txBody>
                    <a:bodyPr/>
                    <a:lstStyle/>
                    <a:p>
                      <a:r>
                        <a:rPr lang="nb-NO"/>
                        <a:t>Vitale parametere</a:t>
                      </a:r>
                    </a:p>
                  </a:txBody>
                  <a:tcPr>
                    <a:solidFill>
                      <a:srgbClr val="00B050"/>
                    </a:solidFill>
                  </a:tcPr>
                </a:tc>
                <a:tc>
                  <a:txBody>
                    <a:bodyPr/>
                    <a:lstStyle/>
                    <a:p>
                      <a:r>
                        <a:rPr lang="nb-NO"/>
                        <a:t>Normal-verdier</a:t>
                      </a:r>
                    </a:p>
                  </a:txBody>
                  <a:tcPr>
                    <a:solidFill>
                      <a:srgbClr val="00B050"/>
                    </a:solidFill>
                  </a:tcPr>
                </a:tc>
                <a:extLst>
                  <a:ext uri="{0D108BD9-81ED-4DB2-BD59-A6C34878D82A}">
                    <a16:rowId xmlns="" xmlns:a16="http://schemas.microsoft.com/office/drawing/2014/main" val="10000"/>
                  </a:ext>
                </a:extLst>
              </a:tr>
              <a:tr h="468850">
                <a:tc>
                  <a:txBody>
                    <a:bodyPr/>
                    <a:lstStyle/>
                    <a:p>
                      <a:r>
                        <a:rPr lang="nb-NO" sz="1200"/>
                        <a:t>Respirasjons-frekvens (RF)</a:t>
                      </a:r>
                    </a:p>
                  </a:txBody>
                  <a:tcPr>
                    <a:solidFill>
                      <a:schemeClr val="bg1">
                        <a:lumMod val="75000"/>
                      </a:schemeClr>
                    </a:solidFill>
                  </a:tcPr>
                </a:tc>
                <a:tc>
                  <a:txBody>
                    <a:bodyPr/>
                    <a:lstStyle/>
                    <a:p>
                      <a:r>
                        <a:rPr lang="nb-NO" sz="1200"/>
                        <a:t>12-20</a:t>
                      </a:r>
                    </a:p>
                  </a:txBody>
                  <a:tcPr>
                    <a:solidFill>
                      <a:schemeClr val="bg1">
                        <a:lumMod val="75000"/>
                      </a:schemeClr>
                    </a:solidFill>
                  </a:tcPr>
                </a:tc>
                <a:extLst>
                  <a:ext uri="{0D108BD9-81ED-4DB2-BD59-A6C34878D82A}">
                    <a16:rowId xmlns="" xmlns:a16="http://schemas.microsoft.com/office/drawing/2014/main" val="10001"/>
                  </a:ext>
                </a:extLst>
              </a:tr>
              <a:tr h="459383">
                <a:tc>
                  <a:txBody>
                    <a:bodyPr/>
                    <a:lstStyle/>
                    <a:p>
                      <a:r>
                        <a:rPr lang="nb-NO" sz="1200"/>
                        <a:t>Oksygenmetning / SaO</a:t>
                      </a:r>
                      <a:r>
                        <a:rPr lang="nb-NO" sz="1200" baseline="-25000"/>
                        <a:t>2</a:t>
                      </a:r>
                    </a:p>
                  </a:txBody>
                  <a:tcPr>
                    <a:solidFill>
                      <a:schemeClr val="bg1">
                        <a:lumMod val="85000"/>
                      </a:schemeClr>
                    </a:solidFill>
                  </a:tcPr>
                </a:tc>
                <a:tc>
                  <a:txBody>
                    <a:bodyPr/>
                    <a:lstStyle/>
                    <a:p>
                      <a:r>
                        <a:rPr lang="nb-NO" sz="1200"/>
                        <a:t>95 – 100%</a:t>
                      </a:r>
                    </a:p>
                    <a:p>
                      <a:r>
                        <a:rPr lang="nb-NO" sz="1200"/>
                        <a:t>NB.</a:t>
                      </a:r>
                      <a:r>
                        <a:rPr lang="nb-NO" sz="1200" baseline="0"/>
                        <a:t> Eldre/lungesyke</a:t>
                      </a:r>
                      <a:endParaRPr lang="nb-NO" sz="1200"/>
                    </a:p>
                  </a:txBody>
                  <a:tcPr>
                    <a:solidFill>
                      <a:schemeClr val="bg1">
                        <a:lumMod val="85000"/>
                      </a:schemeClr>
                    </a:solidFill>
                  </a:tcPr>
                </a:tc>
                <a:extLst>
                  <a:ext uri="{0D108BD9-81ED-4DB2-BD59-A6C34878D82A}">
                    <a16:rowId xmlns="" xmlns:a16="http://schemas.microsoft.com/office/drawing/2014/main" val="10002"/>
                  </a:ext>
                </a:extLst>
              </a:tr>
              <a:tr h="459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a:t>Puls</a:t>
                      </a:r>
                    </a:p>
                    <a:p>
                      <a:endParaRPr lang="nb-NO" sz="1200"/>
                    </a:p>
                  </a:txBody>
                  <a:tcPr>
                    <a:solidFill>
                      <a:schemeClr val="bg1">
                        <a:lumMod val="75000"/>
                      </a:schemeClr>
                    </a:solidFill>
                  </a:tcPr>
                </a:tc>
                <a:tc>
                  <a:txBody>
                    <a:bodyPr/>
                    <a:lstStyle/>
                    <a:p>
                      <a:r>
                        <a:rPr lang="nb-NO" sz="1200"/>
                        <a:t>55 - 90</a:t>
                      </a:r>
                    </a:p>
                  </a:txBody>
                  <a:tcPr>
                    <a:solidFill>
                      <a:schemeClr val="bg1">
                        <a:lumMod val="75000"/>
                      </a:schemeClr>
                    </a:solidFill>
                  </a:tcPr>
                </a:tc>
                <a:extLst>
                  <a:ext uri="{0D108BD9-81ED-4DB2-BD59-A6C34878D82A}">
                    <a16:rowId xmlns="" xmlns:a16="http://schemas.microsoft.com/office/drawing/2014/main" val="10003"/>
                  </a:ext>
                </a:extLst>
              </a:tr>
              <a:tr h="459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a:t>Blodtrykk</a:t>
                      </a:r>
                    </a:p>
                    <a:p>
                      <a:endParaRPr lang="nb-NO" sz="1200"/>
                    </a:p>
                  </a:txBody>
                  <a:tcPr>
                    <a:solidFill>
                      <a:schemeClr val="bg1">
                        <a:lumMod val="85000"/>
                      </a:schemeClr>
                    </a:solidFill>
                  </a:tcPr>
                </a:tc>
                <a:tc>
                  <a:txBody>
                    <a:bodyPr/>
                    <a:lstStyle/>
                    <a:p>
                      <a:r>
                        <a:rPr lang="nb-NO" sz="1200"/>
                        <a:t>120/80</a:t>
                      </a:r>
                    </a:p>
                  </a:txBody>
                  <a:tcPr>
                    <a:solidFill>
                      <a:schemeClr val="bg1">
                        <a:lumMod val="85000"/>
                      </a:schemeClr>
                    </a:solidFill>
                  </a:tcPr>
                </a:tc>
                <a:extLst>
                  <a:ext uri="{0D108BD9-81ED-4DB2-BD59-A6C34878D82A}">
                    <a16:rowId xmlns="" xmlns:a16="http://schemas.microsoft.com/office/drawing/2014/main" val="10004"/>
                  </a:ext>
                </a:extLst>
              </a:tr>
              <a:tr h="336880">
                <a:tc>
                  <a:txBody>
                    <a:bodyPr/>
                    <a:lstStyle/>
                    <a:p>
                      <a:r>
                        <a:rPr lang="nb-NO" sz="1200"/>
                        <a:t>Bevissthet</a:t>
                      </a:r>
                    </a:p>
                  </a:txBody>
                  <a:tcPr>
                    <a:solidFill>
                      <a:schemeClr val="bg1">
                        <a:lumMod val="85000"/>
                      </a:schemeClr>
                    </a:solidFill>
                  </a:tcPr>
                </a:tc>
                <a:tc>
                  <a:txBody>
                    <a:bodyPr/>
                    <a:lstStyle/>
                    <a:p>
                      <a:r>
                        <a:rPr lang="nb-NO" sz="1200"/>
                        <a:t>Våken, adekvat</a:t>
                      </a:r>
                    </a:p>
                  </a:txBody>
                  <a:tcPr>
                    <a:solidFill>
                      <a:schemeClr val="bg1">
                        <a:lumMod val="85000"/>
                      </a:schemeClr>
                    </a:solidFill>
                  </a:tcPr>
                </a:tc>
                <a:extLst>
                  <a:ext uri="{0D108BD9-81ED-4DB2-BD59-A6C34878D82A}">
                    <a16:rowId xmlns="" xmlns:a16="http://schemas.microsoft.com/office/drawing/2014/main" val="10005"/>
                  </a:ext>
                </a:extLst>
              </a:tr>
              <a:tr h="459383">
                <a:tc>
                  <a:txBody>
                    <a:bodyPr/>
                    <a:lstStyle/>
                    <a:p>
                      <a:r>
                        <a:rPr lang="nb-NO" sz="1200"/>
                        <a:t>Temperatur</a:t>
                      </a:r>
                    </a:p>
                    <a:p>
                      <a:endParaRPr lang="nb-NO" sz="1200"/>
                    </a:p>
                  </a:txBody>
                  <a:tcPr>
                    <a:solidFill>
                      <a:schemeClr val="bg1">
                        <a:lumMod val="75000"/>
                      </a:schemeClr>
                    </a:solidFill>
                  </a:tcPr>
                </a:tc>
                <a:tc>
                  <a:txBody>
                    <a:bodyPr/>
                    <a:lstStyle/>
                    <a:p>
                      <a:r>
                        <a:rPr lang="nb-NO" sz="1200"/>
                        <a:t>36.4 – 37.5</a:t>
                      </a:r>
                    </a:p>
                  </a:txBody>
                  <a:tcPr>
                    <a:solidFill>
                      <a:schemeClr val="bg1">
                        <a:lumMod val="75000"/>
                      </a:schemeClr>
                    </a:solidFill>
                  </a:tcPr>
                </a:tc>
                <a:extLst>
                  <a:ext uri="{0D108BD9-81ED-4DB2-BD59-A6C34878D82A}">
                    <a16:rowId xmlns="" xmlns:a16="http://schemas.microsoft.com/office/drawing/2014/main" val="10006"/>
                  </a:ext>
                </a:extLst>
              </a:tr>
            </a:tbl>
          </a:graphicData>
        </a:graphic>
      </p:graphicFrame>
      <p:sp>
        <p:nvSpPr>
          <p:cNvPr id="3" name="TekstSylinder 2">
            <a:extLst>
              <a:ext uri="{FF2B5EF4-FFF2-40B4-BE49-F238E27FC236}">
                <a16:creationId xmlns="" xmlns:a16="http://schemas.microsoft.com/office/drawing/2014/main" id="{D2D52C11-A31E-4067-83FD-4B69055A6BEB}"/>
              </a:ext>
            </a:extLst>
          </p:cNvPr>
          <p:cNvSpPr txBox="1"/>
          <p:nvPr/>
        </p:nvSpPr>
        <p:spPr>
          <a:xfrm>
            <a:off x="1160417" y="3739809"/>
            <a:ext cx="3322683" cy="95410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Normale verdier bør måles og dokumenteres hos alle pasienter/brukere i habituell/normal</a:t>
            </a:r>
            <a:r>
              <a:rPr kumimoji="0" lang="nb-NO" sz="1400" b="1" i="0" u="none" strike="noStrike" kern="1200" cap="none" spc="0" normalizeH="0" noProof="0" dirty="0">
                <a:ln>
                  <a:noFill/>
                </a:ln>
                <a:solidFill>
                  <a:prstClr val="black"/>
                </a:solidFill>
                <a:effectLst/>
                <a:uLnTx/>
                <a:uFillTx/>
                <a:latin typeface="Arial" pitchFamily="34" charset="0"/>
                <a:ea typeface="+mn-ea"/>
                <a:cs typeface="Arial" panose="020B0604020202020204" pitchFamily="34" charset="0"/>
              </a:rPr>
              <a:t> </a:t>
            </a:r>
            <a:r>
              <a:rPr kumimoji="0" lang="nb-NO"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tilstand!</a:t>
            </a:r>
            <a:endParaRPr kumimoji="0" lang="nb-NO" sz="1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05904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tel 1"/>
          <p:cNvSpPr>
            <a:spLocks noGrp="1"/>
          </p:cNvSpPr>
          <p:nvPr>
            <p:ph type="title"/>
          </p:nvPr>
        </p:nvSpPr>
        <p:spPr>
          <a:xfrm>
            <a:off x="457200" y="491729"/>
            <a:ext cx="8229600" cy="416719"/>
          </a:xfrm>
        </p:spPr>
        <p:txBody>
          <a:bodyPr/>
          <a:lstStyle/>
          <a:p>
            <a:pPr eaLnBrk="1" hangingPunct="1"/>
            <a:r>
              <a:rPr lang="nn-NO" altLang="nb-NO" sz="3200">
                <a:solidFill>
                  <a:srgbClr val="41A73E"/>
                </a:solidFill>
              </a:rPr>
              <a:t>Pasientcase – Olga 84 år</a:t>
            </a:r>
            <a:endParaRPr lang="nn-NO" altLang="nb-NO" sz="3200" b="1">
              <a:solidFill>
                <a:srgbClr val="41A73E"/>
              </a:solidFill>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E94EFED2-ED07-4D93-B597-3F300BDF9C1C}"/>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1508" name="TekstSylinder 10"/>
          <p:cNvSpPr txBox="1">
            <a:spLocks noChangeArrowheads="1"/>
          </p:cNvSpPr>
          <p:nvPr/>
        </p:nvSpPr>
        <p:spPr bwMode="auto">
          <a:xfrm>
            <a:off x="457200" y="1088232"/>
            <a:ext cx="822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nn-NO" altLang="nb-NO" sz="1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863" y="1088232"/>
            <a:ext cx="8802687"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677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0" y="491729"/>
            <a:ext cx="9075906"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2800" b="1" i="0" u="none" strike="noStrike" kern="1200" cap="none" spc="0" normalizeH="0" baseline="0" noProof="0" dirty="0">
                <a:ln>
                  <a:noFill/>
                </a:ln>
                <a:solidFill>
                  <a:srgbClr val="69BE28"/>
                </a:solidFill>
                <a:effectLst/>
                <a:uLnTx/>
                <a:uFillTx/>
                <a:latin typeface="Arial" panose="020B0604020202020204" pitchFamily="34" charset="0"/>
                <a:ea typeface="+mn-ea"/>
                <a:cs typeface="Arial" pitchFamily="34" charset="0"/>
              </a:rPr>
              <a:t>Å observere systematisk, skåre og rapportere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09601" y="1257719"/>
            <a:ext cx="7914640" cy="333201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a:ln>
                  <a:noFill/>
                </a:ln>
                <a:solidFill>
                  <a:srgbClr val="4DB848"/>
                </a:solidFill>
                <a:effectLst/>
                <a:uLnTx/>
                <a:uFillTx/>
                <a:latin typeface="Arial" panose="020B0604020202020204" pitchFamily="34" charset="0"/>
                <a:ea typeface="+mn-ea"/>
                <a:cs typeface="Arial" panose="020B0604020202020204" pitchFamily="34" charset="0"/>
              </a:rPr>
              <a:t>Du kommer hjem til Olga – eller møter henne på sykehjemmet:</a:t>
            </a:r>
          </a:p>
          <a:p>
            <a:pPr marL="0" marR="0" lvl="0" indent="0" algn="l" defTabSz="457200" rtl="0" eaLnBrk="1" fontAlgn="auto" latinLnBrk="0" hangingPunct="1">
              <a:lnSpc>
                <a:spcPct val="150000"/>
              </a:lnSpc>
              <a:spcBef>
                <a:spcPct val="20000"/>
              </a:spcBef>
              <a:spcAft>
                <a:spcPts val="0"/>
              </a:spcAft>
              <a:buClrTx/>
              <a:buSzTx/>
              <a:buFont typeface="Arial" pitchFamily="34" charset="0"/>
              <a:buNone/>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Olga Hansen er 84 år. Hun har det siste døgnet hatt lette ryggsmerter og vært tiltagende ustø. Dette har ført til økt hjelpebehov. Kveldsvaktene har rapportert om konsentrert og illeluktende urin. Dagvaktene går inn til henne om morgenen; </a:t>
            </a:r>
          </a:p>
          <a:p>
            <a:pPr marL="1943100" marR="0" lvl="3" indent="-342900" algn="l" defTabSz="457200" rtl="0" eaLnBrk="0" fontAlgn="base" latinLnBrk="0" hangingPunct="0">
              <a:lnSpc>
                <a:spcPct val="150000"/>
              </a:lnSpc>
              <a:spcBef>
                <a:spcPct val="20000"/>
              </a:spcBef>
              <a:spcAft>
                <a:spcPct val="0"/>
              </a:spcAft>
              <a:buClrTx/>
              <a:buSzTx/>
              <a:buFont typeface="Wingdings" panose="05000000000000000000" pitchFamily="2" charset="2"/>
              <a:buChar char="ü"/>
              <a:tabLst/>
              <a:defRPr/>
            </a:pPr>
            <a:r>
              <a:rPr kumimoji="0" lang="nb-N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 er det lett å tenke; «Vi må ta en </a:t>
            </a:r>
            <a:r>
              <a:rPr kumimoji="0" lang="nb-NO"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stix</a:t>
            </a:r>
            <a:r>
              <a:rPr kumimoji="0" lang="nb-N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/urinprøve».  Ikke feil, men;</a:t>
            </a:r>
          </a:p>
          <a:p>
            <a:pPr marL="1943100" marR="0" lvl="3" indent="-342900" algn="l" defTabSz="457200" rtl="0" eaLnBrk="0" fontAlgn="base" latinLnBrk="0" hangingPunct="0">
              <a:lnSpc>
                <a:spcPct val="150000"/>
              </a:lnSpc>
              <a:spcBef>
                <a:spcPct val="20000"/>
              </a:spcBef>
              <a:spcAft>
                <a:spcPct val="0"/>
              </a:spcAft>
              <a:buClrTx/>
              <a:buSzTx/>
              <a:buFont typeface="Wingdings" panose="05000000000000000000" pitchFamily="2" charset="2"/>
              <a:buChar char="ü"/>
              <a:tabLst/>
              <a:defRPr/>
            </a:pPr>
            <a:r>
              <a:rPr kumimoji="0" lang="nb-N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Hva bør/skal vi gjøre først?</a:t>
            </a:r>
          </a:p>
          <a:p>
            <a:pPr marL="0" marR="0" lvl="0" indent="0" algn="l" defTabSz="457200" rtl="0" eaLnBrk="1" fontAlgn="auto" latinLnBrk="0" hangingPunct="1">
              <a:lnSpc>
                <a:spcPct val="150000"/>
              </a:lnSpc>
              <a:spcBef>
                <a:spcPct val="20000"/>
              </a:spcBef>
              <a:spcAft>
                <a:spcPts val="0"/>
              </a:spcAft>
              <a:buClrTx/>
              <a:buSzTx/>
              <a:buFont typeface="Arial" pitchFamily="34" charset="0"/>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a:p>
            <a:pPr marL="163513" marR="0" lvl="1"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5803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91440" y="491729"/>
            <a:ext cx="87884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69BE28"/>
                </a:solidFill>
                <a:effectLst/>
                <a:uLnTx/>
                <a:uFillTx/>
                <a:latin typeface="Arial" panose="020B0604020202020204" pitchFamily="34" charset="0"/>
                <a:ea typeface="+mn-ea"/>
                <a:cs typeface="Arial" pitchFamily="34" charset="0"/>
              </a:rPr>
              <a:t>Funn etter ABCDE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09601" y="1257719"/>
            <a:ext cx="7914640" cy="333201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smtClean="0">
                <a:ln>
                  <a:noFill/>
                </a:ln>
                <a:solidFill>
                  <a:srgbClr val="4DB848"/>
                </a:solidFill>
                <a:effectLst/>
                <a:uLnTx/>
                <a:uFillTx/>
                <a:latin typeface="Arial" panose="020B0604020202020204" pitchFamily="34" charset="0"/>
                <a:ea typeface="+mn-ea"/>
                <a:cs typeface="Arial" panose="020B0604020202020204" pitchFamily="34" charset="0"/>
              </a:rPr>
              <a:t>Observasjon </a:t>
            </a:r>
            <a:r>
              <a:rPr kumimoji="0" lang="nb-NO" sz="2000" b="1" i="0" u="none" strike="noStrike" kern="1200" cap="none" spc="0" normalizeH="0" baseline="0" noProof="0" dirty="0">
                <a:ln>
                  <a:noFill/>
                </a:ln>
                <a:solidFill>
                  <a:srgbClr val="4DB848"/>
                </a:solidFill>
                <a:effectLst/>
                <a:uLnTx/>
                <a:uFillTx/>
                <a:latin typeface="Arial" panose="020B0604020202020204" pitchFamily="34" charset="0"/>
                <a:ea typeface="+mn-ea"/>
                <a:cs typeface="Arial" panose="020B0604020202020204" pitchFamily="34" charset="0"/>
              </a:rPr>
              <a:t>og målinger viser:</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A </a:t>
            </a:r>
            <a:r>
              <a:rPr kumimoji="0" lang="nb-NO" sz="1800" b="0" i="0" u="none" strike="noStrike" kern="1200" cap="none" spc="0" normalizeH="0" baseline="0" noProof="0" dirty="0">
                <a:ln>
                  <a:noFill/>
                </a:ln>
                <a:solidFill>
                  <a:prstClr val="black"/>
                </a:solidFill>
                <a:effectLst/>
                <a:uLnTx/>
                <a:uFillTx/>
                <a:latin typeface="Arial"/>
                <a:ea typeface="+mn-ea"/>
                <a:cs typeface="Arial"/>
              </a:rPr>
              <a:t>- Frie luftveier </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B </a:t>
            </a:r>
            <a:r>
              <a:rPr kumimoji="0" lang="nb-NO" sz="1800" b="0" i="0" u="none" strike="noStrike" kern="1200" cap="none" spc="0" normalizeH="0" baseline="0" noProof="0" dirty="0">
                <a:ln>
                  <a:noFill/>
                </a:ln>
                <a:solidFill>
                  <a:prstClr val="black"/>
                </a:solidFill>
                <a:effectLst/>
                <a:uLnTx/>
                <a:uFillTx/>
                <a:latin typeface="Arial"/>
                <a:ea typeface="+mn-ea"/>
                <a:cs typeface="Arial"/>
              </a:rPr>
              <a:t>- RF 26, rask men uanstrengt respirasjon. SpO</a:t>
            </a:r>
            <a:r>
              <a:rPr kumimoji="0" lang="nb-NO" sz="1800" b="0" i="0" u="none" strike="noStrike" kern="1200" cap="none" spc="0" normalizeH="0" baseline="-25000" noProof="0" dirty="0">
                <a:ln>
                  <a:noFill/>
                </a:ln>
                <a:solidFill>
                  <a:prstClr val="black"/>
                </a:solidFill>
                <a:effectLst/>
                <a:uLnTx/>
                <a:uFillTx/>
                <a:latin typeface="Arial"/>
                <a:ea typeface="+mn-ea"/>
                <a:cs typeface="Arial"/>
              </a:rPr>
              <a:t>2</a:t>
            </a:r>
            <a:r>
              <a:rPr kumimoji="0" lang="nb-NO" sz="1800" b="0" i="0" u="none" strike="noStrike" kern="1200" cap="none" spc="0" normalizeH="0" baseline="0" noProof="0" dirty="0">
                <a:ln>
                  <a:noFill/>
                </a:ln>
                <a:solidFill>
                  <a:prstClr val="black"/>
                </a:solidFill>
                <a:effectLst/>
                <a:uLnTx/>
                <a:uFillTx/>
                <a:latin typeface="Arial"/>
                <a:ea typeface="+mn-ea"/>
                <a:cs typeface="Arial"/>
              </a:rPr>
              <a:t>/oksygenmetning 93%</a:t>
            </a:r>
            <a:endParaRPr kumimoji="0" lang="nb-NO" sz="1800" b="0" i="0" u="none" strike="noStrike" kern="1200" cap="none" spc="0" normalizeH="0" baseline="0" noProof="0" dirty="0">
              <a:ln>
                <a:noFill/>
              </a:ln>
              <a:solidFill>
                <a:srgbClr val="00B0F0"/>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C </a:t>
            </a:r>
            <a:r>
              <a:rPr kumimoji="0" lang="nb-NO" sz="1800" b="0" i="0" u="none" strike="noStrike" kern="1200" cap="none" spc="0" normalizeH="0" baseline="0" noProof="0" dirty="0">
                <a:ln>
                  <a:noFill/>
                </a:ln>
                <a:solidFill>
                  <a:prstClr val="black"/>
                </a:solidFill>
                <a:effectLst/>
                <a:uLnTx/>
                <a:uFillTx/>
                <a:latin typeface="Arial"/>
                <a:ea typeface="+mn-ea"/>
                <a:cs typeface="Arial"/>
              </a:rPr>
              <a:t>- BT 95/45, puls 125 uregelmessig (kjent AF), klam og blek hud, kald perifert </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D</a:t>
            </a:r>
            <a:r>
              <a:rPr kumimoji="0" lang="nb-NO" sz="1800" b="0" i="0" u="none" strike="noStrike" kern="1200" cap="none" spc="0" normalizeH="0" baseline="0" noProof="0" dirty="0">
                <a:ln>
                  <a:noFill/>
                </a:ln>
                <a:solidFill>
                  <a:prstClr val="black"/>
                </a:solidFill>
                <a:effectLst/>
                <a:uLnTx/>
                <a:uFillTx/>
                <a:latin typeface="Arial"/>
                <a:ea typeface="+mn-ea"/>
                <a:cs typeface="Arial"/>
              </a:rPr>
              <a:t> -  ACVPU = C (nyoppstått forvirring), ingen funn på PSL, </a:t>
            </a:r>
            <a:r>
              <a:rPr kumimoji="0" lang="nb-NO" sz="1800" b="0" i="0" u="none" strike="noStrike" kern="1200" cap="none" spc="0" normalizeH="0" baseline="0" noProof="0" dirty="0" err="1">
                <a:ln>
                  <a:noFill/>
                </a:ln>
                <a:solidFill>
                  <a:prstClr val="black"/>
                </a:solidFill>
                <a:effectLst/>
                <a:uLnTx/>
                <a:uFillTx/>
                <a:latin typeface="Arial"/>
                <a:ea typeface="+mn-ea"/>
                <a:cs typeface="Arial"/>
              </a:rPr>
              <a:t>bl.s</a:t>
            </a:r>
            <a:r>
              <a:rPr kumimoji="0" lang="nb-NO" sz="1800" b="0" i="0" u="none" strike="noStrike" kern="1200" cap="none" spc="0" normalizeH="0" baseline="0" noProof="0" dirty="0">
                <a:ln>
                  <a:noFill/>
                </a:ln>
                <a:solidFill>
                  <a:prstClr val="black"/>
                </a:solidFill>
                <a:effectLst/>
                <a:uLnTx/>
                <a:uFillTx/>
                <a:latin typeface="Arial"/>
                <a:ea typeface="+mn-ea"/>
                <a:cs typeface="Arial"/>
              </a:rPr>
              <a:t>. </a:t>
            </a:r>
            <a:r>
              <a:rPr kumimoji="0" lang="nb-NO" sz="1800" b="0" i="0" u="none" strike="noStrike" kern="1200" cap="none" spc="0" normalizeH="0" baseline="0" noProof="0" dirty="0" smtClean="0">
                <a:ln>
                  <a:noFill/>
                </a:ln>
                <a:solidFill>
                  <a:prstClr val="black"/>
                </a:solidFill>
                <a:effectLst/>
                <a:uLnTx/>
                <a:uFillTx/>
                <a:latin typeface="Arial"/>
                <a:ea typeface="+mn-ea"/>
                <a:cs typeface="Arial"/>
              </a:rPr>
              <a:t>5,2 </a:t>
            </a: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E </a:t>
            </a:r>
            <a:r>
              <a:rPr kumimoji="0" lang="nb-NO" sz="1800" b="0" i="0" u="none" strike="noStrike" kern="1200" cap="none" spc="0" normalizeH="0" baseline="0" noProof="0" dirty="0">
                <a:ln>
                  <a:noFill/>
                </a:ln>
                <a:solidFill>
                  <a:prstClr val="black"/>
                </a:solidFill>
                <a:effectLst/>
                <a:uLnTx/>
                <a:uFillTx/>
                <a:latin typeface="Arial"/>
                <a:ea typeface="+mn-ea"/>
                <a:cs typeface="Arial"/>
              </a:rPr>
              <a:t>- TP 36,2. Klager på smerter nedre del av rygg/mage. Har tisset seg </a:t>
            </a:r>
            <a:r>
              <a:rPr kumimoji="0" lang="nb-NO" sz="1800" b="0" i="0" u="none" strike="noStrike" kern="1200" cap="none" spc="0" normalizeH="0" baseline="0" noProof="0" dirty="0" smtClean="0">
                <a:ln>
                  <a:noFill/>
                </a:ln>
                <a:solidFill>
                  <a:prstClr val="black"/>
                </a:solidFill>
                <a:effectLst/>
                <a:uLnTx/>
                <a:uFillTx/>
                <a:latin typeface="Arial"/>
                <a:ea typeface="+mn-ea"/>
                <a:cs typeface="Arial"/>
              </a:rPr>
              <a:t>ut </a:t>
            </a:r>
            <a:r>
              <a:rPr kumimoji="0" lang="nb-NO" sz="1800" b="0" i="0" u="none" strike="noStrike" kern="1200" cap="none" spc="0" normalizeH="0" baseline="0" noProof="0" dirty="0">
                <a:ln>
                  <a:noFill/>
                </a:ln>
                <a:solidFill>
                  <a:prstClr val="black"/>
                </a:solidFill>
                <a:effectLst/>
                <a:uLnTx/>
                <a:uFillTx/>
                <a:latin typeface="Arial"/>
                <a:ea typeface="+mn-ea"/>
                <a:cs typeface="Arial"/>
              </a:rPr>
              <a:t>Urin er </a:t>
            </a:r>
            <a:r>
              <a:rPr kumimoji="0" lang="nb-NO" sz="1800" b="0" i="0" u="none" strike="noStrike" kern="1200" cap="none" spc="0" normalizeH="0" baseline="0" noProof="0" dirty="0" smtClean="0">
                <a:ln>
                  <a:noFill/>
                </a:ln>
                <a:solidFill>
                  <a:prstClr val="black"/>
                </a:solidFill>
                <a:effectLst/>
                <a:uLnTx/>
                <a:uFillTx/>
                <a:latin typeface="Arial"/>
                <a:ea typeface="+mn-ea"/>
                <a:cs typeface="Arial"/>
              </a:rPr>
              <a:t>illeluktende </a:t>
            </a:r>
            <a:endParaRPr kumimoji="0" lang="nb-NO" sz="1800" b="1" i="0" u="none" strike="noStrike" kern="1200" cap="none" spc="0" normalizeH="0" baseline="0" noProof="0" dirty="0">
              <a:ln>
                <a:noFill/>
              </a:ln>
              <a:solidFill>
                <a:prstClr val="black"/>
              </a:solidFill>
              <a:effectLst/>
              <a:uLnTx/>
              <a:uFillTx/>
              <a:latin typeface="Arial"/>
              <a:ea typeface="+mn-ea"/>
              <a:cs typeface="Arial"/>
            </a:endParaRPr>
          </a:p>
          <a:p>
            <a:pPr marL="163513" marR="0" lvl="1"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ktangel 1"/>
          <p:cNvSpPr/>
          <p:nvPr/>
        </p:nvSpPr>
        <p:spPr>
          <a:xfrm>
            <a:off x="685800" y="4053185"/>
            <a:ext cx="7721600" cy="507831"/>
          </a:xfrm>
          <a:prstGeom prst="rect">
            <a:avLst/>
          </a:prstGeom>
        </p:spPr>
        <p:txBody>
          <a:bodyPr wrap="square">
            <a:spAutoFit/>
          </a:bodyPr>
          <a:lstStyle/>
          <a:p>
            <a:pPr lvl="0" eaLnBrk="1" fontAlgn="auto" hangingPunct="1">
              <a:lnSpc>
                <a:spcPct val="150000"/>
              </a:lnSpc>
              <a:spcBef>
                <a:spcPct val="20000"/>
              </a:spcBef>
              <a:spcAft>
                <a:spcPts val="0"/>
              </a:spcAft>
              <a:defRPr/>
            </a:pPr>
            <a:r>
              <a:rPr lang="nb-NO" dirty="0">
                <a:solidFill>
                  <a:srgbClr val="FF0000"/>
                </a:solidFill>
                <a:latin typeface="Arial"/>
                <a:cs typeface="Arial"/>
              </a:rPr>
              <a:t>Om dere bruker NEWS skåringssystem så gir dette 12 poeng!</a:t>
            </a:r>
          </a:p>
        </p:txBody>
      </p:sp>
    </p:spTree>
    <p:extLst>
      <p:ext uri="{BB962C8B-B14F-4D97-AF65-F5344CB8AC3E}">
        <p14:creationId xmlns:p14="http://schemas.microsoft.com/office/powerpoint/2010/main" val="42616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 xmlns:a16="http://schemas.microsoft.com/office/drawing/2014/main" id="{00C0CD79-F8B1-40BD-B130-B61786961406}"/>
              </a:ext>
            </a:extLst>
          </p:cNvPr>
          <p:cNvPicPr>
            <a:picLocks noGrp="1" noChangeAspect="1"/>
          </p:cNvPicPr>
          <p:nvPr>
            <p:ph sz="half" idx="2"/>
          </p:nvPr>
        </p:nvPicPr>
        <p:blipFill>
          <a:blip r:embed="rId3"/>
          <a:stretch>
            <a:fillRect/>
          </a:stretch>
        </p:blipFill>
        <p:spPr>
          <a:xfrm>
            <a:off x="407254" y="111105"/>
            <a:ext cx="8459595" cy="4729009"/>
          </a:xfrm>
          <a:prstGeom prst="rect">
            <a:avLst/>
          </a:prstGeom>
        </p:spPr>
      </p:pic>
      <p:sp>
        <p:nvSpPr>
          <p:cNvPr id="8" name="TekstSylinder 7">
            <a:extLst>
              <a:ext uri="{FF2B5EF4-FFF2-40B4-BE49-F238E27FC236}">
                <a16:creationId xmlns="" xmlns:a16="http://schemas.microsoft.com/office/drawing/2014/main" id="{315F6976-C14E-4072-A190-54DECBBF6799}"/>
              </a:ext>
            </a:extLst>
          </p:cNvPr>
          <p:cNvSpPr txBox="1"/>
          <p:nvPr/>
        </p:nvSpPr>
        <p:spPr>
          <a:xfrm>
            <a:off x="1329339" y="1498388"/>
            <a:ext cx="6815976" cy="276998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nb-NO" sz="1600" b="1" dirty="0">
                <a:solidFill>
                  <a:prstClr val="black"/>
                </a:solidFill>
              </a:rPr>
              <a:t>Viktig å vite om den </a:t>
            </a:r>
            <a:r>
              <a:rPr kumimoji="0" lang="nb-NO" sz="1600" b="1" i="0" u="none" strike="noStrike" kern="1200" cap="none" spc="0" normalizeH="0" baseline="0" noProof="0" dirty="0">
                <a:ln>
                  <a:noFill/>
                </a:ln>
                <a:solidFill>
                  <a:prstClr val="black"/>
                </a:solidFill>
                <a:effectLst/>
                <a:uLnTx/>
                <a:uFillTx/>
                <a:latin typeface="Arial" pitchFamily="34" charset="0"/>
                <a:ea typeface="+mn-ea"/>
                <a:cs typeface="+mn-cs"/>
              </a:rPr>
              <a:t>eldre pasienten:</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rPr>
              <a:t>Aldersforandringer gir atypiske og diffuse symptomer. Fall, nylig oppstått urinlekkasje, økt hjelpebehov, forvirring etc. kan være første tegn på sykdomsutvikling!</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rPr>
              <a:t>Svekkede sanser og nedsatt kognitiv funksjon kan føre til utfordringer som vanskeliggjør kommunikasjon.</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rPr>
              <a:t>En god regel hos eldre sårbare pasienter er derfor å gå bredt ut i observasjon og kartlegging!</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2222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innhold 10" descr="Et bilde som inneholder person, innendørs, stripete, mann&#10;&#10;Automatisk generert beskrivelse">
            <a:extLst>
              <a:ext uri="{FF2B5EF4-FFF2-40B4-BE49-F238E27FC236}">
                <a16:creationId xmlns="" xmlns:a16="http://schemas.microsoft.com/office/drawing/2014/main" id="{97C7181A-5530-47B6-8756-0B872BC9C3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38798" y="1063229"/>
            <a:ext cx="3933719" cy="3671889"/>
          </a:xfrm>
        </p:spPr>
      </p:pic>
      <p:sp>
        <p:nvSpPr>
          <p:cNvPr id="4" name="Tittel 1">
            <a:extLst>
              <a:ext uri="{FF2B5EF4-FFF2-40B4-BE49-F238E27FC236}">
                <a16:creationId xmlns="" xmlns:a16="http://schemas.microsoft.com/office/drawing/2014/main" id="{ED2D635B-11F0-4B7C-837B-4712205C4D3A}"/>
              </a:ext>
            </a:extLst>
          </p:cNvPr>
          <p:cNvSpPr txBox="1">
            <a:spLocks/>
          </p:cNvSpPr>
          <p:nvPr/>
        </p:nvSpPr>
        <p:spPr bwMode="auto">
          <a:xfrm>
            <a:off x="457200" y="408382"/>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41A73E"/>
                </a:solidFill>
                <a:effectLst/>
                <a:uLnTx/>
                <a:uFillTx/>
                <a:latin typeface="Arial" pitchFamily="34" charset="0"/>
                <a:ea typeface="+mj-ea"/>
                <a:cs typeface="Arial" pitchFamily="34" charset="0"/>
              </a:rPr>
              <a:t>Pasientcase – Anne 56 år</a:t>
            </a:r>
          </a:p>
        </p:txBody>
      </p:sp>
      <p:cxnSp>
        <p:nvCxnSpPr>
          <p:cNvPr id="6" name="Rett linje 5">
            <a:extLst>
              <a:ext uri="{FF2B5EF4-FFF2-40B4-BE49-F238E27FC236}">
                <a16:creationId xmlns="" xmlns:a16="http://schemas.microsoft.com/office/drawing/2014/main" id="{75E20BE9-5957-40CF-90EE-D10E7A36AE3D}"/>
              </a:ext>
            </a:extLst>
          </p:cNvPr>
          <p:cNvCxnSpPr/>
          <p:nvPr/>
        </p:nvCxnSpPr>
        <p:spPr>
          <a:xfrm>
            <a:off x="457200" y="288723"/>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852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91440" y="491729"/>
            <a:ext cx="905256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2800" b="1" i="0" u="none" strike="noStrike" kern="1200" cap="none" spc="0" normalizeH="0" baseline="0" noProof="0" dirty="0">
                <a:ln>
                  <a:noFill/>
                </a:ln>
                <a:solidFill>
                  <a:srgbClr val="69BE28"/>
                </a:solidFill>
                <a:effectLst/>
                <a:uLnTx/>
                <a:uFillTx/>
                <a:latin typeface="Arial" panose="020B0604020202020204" pitchFamily="34" charset="0"/>
                <a:ea typeface="+mn-ea"/>
                <a:cs typeface="Arial" pitchFamily="34" charset="0"/>
              </a:rPr>
              <a:t>Å observere systematisk, skåre og rapportere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09601" y="1257719"/>
            <a:ext cx="7914640" cy="333201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a:ln>
                  <a:noFill/>
                </a:ln>
                <a:solidFill>
                  <a:srgbClr val="69BE28"/>
                </a:solidFill>
                <a:effectLst/>
                <a:uLnTx/>
                <a:uFillTx/>
                <a:latin typeface="Calibri"/>
                <a:ea typeface="+mn-ea"/>
                <a:cs typeface="+mn-cs"/>
              </a:rPr>
              <a:t>Anne har Downs syndrom og bor i egen leilighet i et bofellesskap:</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Hun er til vanlig en aktiv dame, men har de siste dagene vært trøtt og sliten. Personalet har reagert på at hun har trengt hjelp til ting hun vanligvis mestrer selv. Anne har vært til tannlegebehandling flere ganger de to siste ukene på grunn av tannkjøttbetennelse. Hun har fått en antibiotikakur som nå er avsluttet. En morgen dukker ikke Anne opp til frokost. Personalet finner henne i senga og hun er urolig, virker desorientert og klarer ikke svare på tiltale. </a:t>
            </a:r>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ü"/>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Hva bør/skal vi gjøre først?</a:t>
            </a:r>
          </a:p>
          <a:p>
            <a:pPr marL="0" marR="0" lvl="0" indent="0" algn="l" defTabSz="457200" rtl="0" eaLnBrk="1" fontAlgn="auto" latinLnBrk="0" hangingPunct="1">
              <a:lnSpc>
                <a:spcPct val="150000"/>
              </a:lnSpc>
              <a:spcBef>
                <a:spcPct val="20000"/>
              </a:spcBef>
              <a:spcAft>
                <a:spcPts val="0"/>
              </a:spcAft>
              <a:buClrTx/>
              <a:buSzTx/>
              <a:buFont typeface="Arial" pitchFamily="34" charset="0"/>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a:p>
            <a:pPr marL="163513" marR="0" lvl="1"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7002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91440" y="491729"/>
            <a:ext cx="87884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69BE28"/>
                </a:solidFill>
                <a:effectLst/>
                <a:uLnTx/>
                <a:uFillTx/>
                <a:latin typeface="Arial" panose="020B0604020202020204" pitchFamily="34" charset="0"/>
                <a:ea typeface="+mn-ea"/>
                <a:cs typeface="Arial" pitchFamily="34" charset="0"/>
              </a:rPr>
              <a:t>Funn etter ABCDE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09601" y="1257719"/>
            <a:ext cx="7914640" cy="333201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a:ln>
                  <a:noFill/>
                </a:ln>
                <a:solidFill>
                  <a:srgbClr val="4DB848"/>
                </a:solidFill>
                <a:effectLst/>
                <a:uLnTx/>
                <a:uFillTx/>
                <a:latin typeface="Arial" panose="020B0604020202020204" pitchFamily="34" charset="0"/>
                <a:ea typeface="+mn-ea"/>
                <a:cs typeface="Arial" panose="020B0604020202020204" pitchFamily="34" charset="0"/>
              </a:rPr>
              <a:t>Observasjon og målinger viser:</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A </a:t>
            </a:r>
            <a:r>
              <a:rPr kumimoji="0" lang="nb-NO" sz="1800" b="0" i="0" u="none" strike="noStrike" kern="1200" cap="none" spc="0" normalizeH="0" baseline="0" noProof="0" dirty="0">
                <a:ln>
                  <a:noFill/>
                </a:ln>
                <a:solidFill>
                  <a:prstClr val="black"/>
                </a:solidFill>
                <a:effectLst/>
                <a:uLnTx/>
                <a:uFillTx/>
                <a:latin typeface="Arial"/>
                <a:ea typeface="+mn-ea"/>
                <a:cs typeface="Arial"/>
              </a:rPr>
              <a:t>- Frie luftveier</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B </a:t>
            </a:r>
            <a:r>
              <a:rPr kumimoji="0" lang="nb-NO" sz="1800" b="0" i="0" u="none" strike="noStrike" kern="1200" cap="none" spc="0" normalizeH="0" baseline="0" noProof="0" dirty="0">
                <a:ln>
                  <a:noFill/>
                </a:ln>
                <a:solidFill>
                  <a:prstClr val="black"/>
                </a:solidFill>
                <a:effectLst/>
                <a:uLnTx/>
                <a:uFillTx/>
                <a:latin typeface="Arial"/>
                <a:ea typeface="+mn-ea"/>
                <a:cs typeface="Arial"/>
              </a:rPr>
              <a:t>- RF 26, rask uanstrengt respirasjon, SpO2/oksygenmetning 93 %</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C </a:t>
            </a:r>
            <a:r>
              <a:rPr kumimoji="0" lang="nb-NO" sz="1800" b="0" i="0" u="none" strike="noStrike" kern="1200" cap="none" spc="0" normalizeH="0" baseline="0" noProof="0" dirty="0">
                <a:ln>
                  <a:noFill/>
                </a:ln>
                <a:solidFill>
                  <a:prstClr val="black"/>
                </a:solidFill>
                <a:effectLst/>
                <a:uLnTx/>
                <a:uFillTx/>
                <a:latin typeface="Arial"/>
                <a:ea typeface="+mn-ea"/>
                <a:cs typeface="Arial"/>
              </a:rPr>
              <a:t>- BT 95/45, puls 130, klam og blek hud, kald perifert</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D</a:t>
            </a:r>
            <a:r>
              <a:rPr kumimoji="0" lang="nb-NO" sz="1800" b="0" i="0" u="none" strike="noStrike" kern="1200" cap="none" spc="0" normalizeH="0" baseline="0" noProof="0" dirty="0">
                <a:ln>
                  <a:noFill/>
                </a:ln>
                <a:solidFill>
                  <a:prstClr val="black"/>
                </a:solidFill>
                <a:effectLst/>
                <a:uLnTx/>
                <a:uFillTx/>
                <a:latin typeface="Arial"/>
                <a:ea typeface="+mn-ea"/>
                <a:cs typeface="Arial"/>
              </a:rPr>
              <a:t> -  ACVPU = C (nyoppstått forvirring, ikke språk), ingen funn som tyder på hjerneslag (PSL), Blodsukker: 5,4  </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1800" b="1" i="0" u="none" strike="noStrike" kern="1200" cap="none" spc="0" normalizeH="0" baseline="0" noProof="0" dirty="0">
                <a:ln>
                  <a:noFill/>
                </a:ln>
                <a:solidFill>
                  <a:prstClr val="black"/>
                </a:solidFill>
                <a:effectLst/>
                <a:uLnTx/>
                <a:uFillTx/>
                <a:latin typeface="Arial"/>
                <a:ea typeface="+mn-ea"/>
                <a:cs typeface="Arial"/>
              </a:rPr>
              <a:t>E </a:t>
            </a:r>
            <a:r>
              <a:rPr kumimoji="0" lang="nb-NO" sz="1800" b="0" i="0" u="none" strike="noStrike" kern="1200" cap="none" spc="0" normalizeH="0" baseline="0" noProof="0" dirty="0">
                <a:ln>
                  <a:noFill/>
                </a:ln>
                <a:solidFill>
                  <a:prstClr val="black"/>
                </a:solidFill>
                <a:effectLst/>
                <a:uLnTx/>
                <a:uFillTx/>
                <a:latin typeface="Arial"/>
                <a:ea typeface="+mn-ea"/>
                <a:cs typeface="Arial"/>
              </a:rPr>
              <a:t>- TP 38,5 </a:t>
            </a: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99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 xmlns:a16="http://schemas.microsoft.com/office/drawing/2014/main" id="{00C0CD79-F8B1-40BD-B130-B61786961406}"/>
              </a:ext>
            </a:extLst>
          </p:cNvPr>
          <p:cNvPicPr>
            <a:picLocks noGrp="1" noChangeAspect="1"/>
          </p:cNvPicPr>
          <p:nvPr>
            <p:ph sz="half" idx="2"/>
          </p:nvPr>
        </p:nvPicPr>
        <p:blipFill>
          <a:blip r:embed="rId3"/>
          <a:stretch>
            <a:fillRect/>
          </a:stretch>
        </p:blipFill>
        <p:spPr>
          <a:xfrm>
            <a:off x="407254" y="111105"/>
            <a:ext cx="8459595" cy="4729009"/>
          </a:xfrm>
          <a:prstGeom prst="rect">
            <a:avLst/>
          </a:prstGeom>
        </p:spPr>
      </p:pic>
      <p:sp>
        <p:nvSpPr>
          <p:cNvPr id="8" name="TekstSylinder 7">
            <a:extLst>
              <a:ext uri="{FF2B5EF4-FFF2-40B4-BE49-F238E27FC236}">
                <a16:creationId xmlns="" xmlns:a16="http://schemas.microsoft.com/office/drawing/2014/main" id="{315F6976-C14E-4072-A190-54DECBBF6799}"/>
              </a:ext>
            </a:extLst>
          </p:cNvPr>
          <p:cNvSpPr txBox="1"/>
          <p:nvPr/>
        </p:nvSpPr>
        <p:spPr>
          <a:xfrm>
            <a:off x="1229063" y="1156238"/>
            <a:ext cx="6815976" cy="320087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pitchFamily="34" charset="0"/>
                <a:ea typeface="+mn-ea"/>
                <a:cs typeface="+mn-cs"/>
              </a:rPr>
              <a:t>Viktig å vite vedrørende personer med utviklingshemming:</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lvl="0">
              <a:defRPr/>
            </a:pPr>
            <a:r>
              <a:rPr lang="nb-NO" sz="1400" dirty="0"/>
              <a:t>Personer med utviklingshemming er ekstra sårbare for infeksjoner. Mange har et dårlig utviklet immunforsvar, enten medfødt eller ervervet på grunn av livsstil. De må derfor følges nøye opp (vitale målinger) ved infeksjonstegn som f.eks. feber.  </a:t>
            </a: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lvl="0">
              <a:defRPr/>
            </a:pPr>
            <a:r>
              <a:rPr lang="nb-NO" sz="1400" dirty="0"/>
              <a:t>Personer med utviklingshemming er utsatt for syns- og hørselsproblemer, noe som kan gi kommunikasjonsutfordringer. </a:t>
            </a:r>
          </a:p>
          <a:p>
            <a:pPr lvl="0">
              <a:defRPr/>
            </a:pPr>
            <a:endParaRPr lang="nb-NO" sz="1400" dirty="0"/>
          </a:p>
          <a:p>
            <a:pPr lvl="0">
              <a:defRPr/>
            </a:pPr>
            <a:r>
              <a:rPr lang="nb-NO" sz="1400" dirty="0"/>
              <a:t>Kognitiv svikt gir også varierende evne til å formidle helseplager på en forståelig måte.</a:t>
            </a: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itchFamily="34" charset="0"/>
                <a:ea typeface="+mn-ea"/>
                <a:cs typeface="+mn-cs"/>
              </a:rPr>
              <a:t>Det er også viktig å være obs på at aldringsprosessen starter tidligere enn hva som er vanlig for befolkningen for øvrig.</a:t>
            </a:r>
          </a:p>
        </p:txBody>
      </p:sp>
    </p:spTree>
    <p:extLst>
      <p:ext uri="{BB962C8B-B14F-4D97-AF65-F5344CB8AC3E}">
        <p14:creationId xmlns:p14="http://schemas.microsoft.com/office/powerpoint/2010/main" val="1583408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 xmlns:a16="http://schemas.microsoft.com/office/drawing/2014/main" id="{ED2D635B-11F0-4B7C-837B-4712205C4D3A}"/>
              </a:ext>
            </a:extLst>
          </p:cNvPr>
          <p:cNvSpPr txBox="1">
            <a:spLocks/>
          </p:cNvSpPr>
          <p:nvPr/>
        </p:nvSpPr>
        <p:spPr bwMode="auto">
          <a:xfrm>
            <a:off x="457200" y="408382"/>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dirty="0">
                <a:ln>
                  <a:noFill/>
                </a:ln>
                <a:solidFill>
                  <a:srgbClr val="41A73E"/>
                </a:solidFill>
                <a:effectLst/>
                <a:uLnTx/>
                <a:uFillTx/>
                <a:latin typeface="Arial" pitchFamily="34" charset="0"/>
                <a:ea typeface="+mj-ea"/>
                <a:cs typeface="Arial" pitchFamily="34" charset="0"/>
              </a:rPr>
              <a:t>Pasientcase – Tim Roger 35 år</a:t>
            </a:r>
          </a:p>
        </p:txBody>
      </p:sp>
      <p:cxnSp>
        <p:nvCxnSpPr>
          <p:cNvPr id="6" name="Rett linje 5">
            <a:extLst>
              <a:ext uri="{FF2B5EF4-FFF2-40B4-BE49-F238E27FC236}">
                <a16:creationId xmlns="" xmlns:a16="http://schemas.microsoft.com/office/drawing/2014/main" id="{75E20BE9-5957-40CF-90EE-D10E7A36AE3D}"/>
              </a:ext>
            </a:extLst>
          </p:cNvPr>
          <p:cNvCxnSpPr/>
          <p:nvPr/>
        </p:nvCxnSpPr>
        <p:spPr>
          <a:xfrm>
            <a:off x="457200" y="288723"/>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pic>
        <p:nvPicPr>
          <p:cNvPr id="13" name="Plassholder for innhold 12" descr="Et bilde som inneholder person, mann, innendørs, briller&#10;&#10;Automatisk generert beskrivelse">
            <a:extLst>
              <a:ext uri="{FF2B5EF4-FFF2-40B4-BE49-F238E27FC236}">
                <a16:creationId xmlns="" xmlns:a16="http://schemas.microsoft.com/office/drawing/2014/main" id="{D715A3BF-2A3E-489D-ADA3-AABCEC17740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87337" y="1128304"/>
            <a:ext cx="2528961" cy="3793853"/>
          </a:xfrm>
        </p:spPr>
      </p:pic>
    </p:spTree>
    <p:extLst>
      <p:ext uri="{BB962C8B-B14F-4D97-AF65-F5344CB8AC3E}">
        <p14:creationId xmlns:p14="http://schemas.microsoft.com/office/powerpoint/2010/main" val="3080694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uppe 1"/>
          <p:cNvGrpSpPr/>
          <p:nvPr/>
        </p:nvGrpSpPr>
        <p:grpSpPr>
          <a:xfrm>
            <a:off x="1889870" y="214312"/>
            <a:ext cx="5390826" cy="4702174"/>
            <a:chOff x="1889870" y="214312"/>
            <a:chExt cx="5390826" cy="4702174"/>
          </a:xfrm>
        </p:grpSpPr>
        <p:sp>
          <p:nvSpPr>
            <p:cNvPr id="3" name="Frihåndsform 2"/>
            <p:cNvSpPr/>
            <p:nvPr/>
          </p:nvSpPr>
          <p:spPr>
            <a:xfrm>
              <a:off x="3438430" y="1721812"/>
              <a:ext cx="2232801" cy="1699394"/>
            </a:xfrm>
            <a:custGeom>
              <a:avLst/>
              <a:gdLst>
                <a:gd name="connsiteX0" fmla="*/ 0 w 2232801"/>
                <a:gd name="connsiteY0" fmla="*/ 849697 h 1699394"/>
                <a:gd name="connsiteX1" fmla="*/ 485517 w 2232801"/>
                <a:gd name="connsiteY1" fmla="*/ 0 h 1699394"/>
                <a:gd name="connsiteX2" fmla="*/ 1747284 w 2232801"/>
                <a:gd name="connsiteY2" fmla="*/ 0 h 1699394"/>
                <a:gd name="connsiteX3" fmla="*/ 2232801 w 2232801"/>
                <a:gd name="connsiteY3" fmla="*/ 849697 h 1699394"/>
                <a:gd name="connsiteX4" fmla="*/ 1747284 w 2232801"/>
                <a:gd name="connsiteY4" fmla="*/ 1699394 h 1699394"/>
                <a:gd name="connsiteX5" fmla="*/ 485517 w 2232801"/>
                <a:gd name="connsiteY5" fmla="*/ 1699394 h 1699394"/>
                <a:gd name="connsiteX6" fmla="*/ 0 w 2232801"/>
                <a:gd name="connsiteY6" fmla="*/ 849697 h 16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801" h="1699394">
                  <a:moveTo>
                    <a:pt x="0" y="849697"/>
                  </a:moveTo>
                  <a:lnTo>
                    <a:pt x="485517" y="0"/>
                  </a:lnTo>
                  <a:lnTo>
                    <a:pt x="1747284" y="0"/>
                  </a:lnTo>
                  <a:lnTo>
                    <a:pt x="2232801" y="849697"/>
                  </a:lnTo>
                  <a:lnTo>
                    <a:pt x="1747284" y="1699394"/>
                  </a:lnTo>
                  <a:lnTo>
                    <a:pt x="485517" y="1699394"/>
                  </a:lnTo>
                  <a:lnTo>
                    <a:pt x="0" y="849697"/>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365686" tIns="282572" rIns="365686" bIns="282572" numCol="1" spcCol="1270" anchor="ctr" anchorCtr="0">
              <a:noAutofit/>
            </a:bodyPr>
            <a:lstStyle/>
            <a:p>
              <a:pPr lvl="0" algn="ctr" defTabSz="622300">
                <a:lnSpc>
                  <a:spcPct val="90000"/>
                </a:lnSpc>
                <a:spcBef>
                  <a:spcPct val="0"/>
                </a:spcBef>
                <a:spcAft>
                  <a:spcPct val="35000"/>
                </a:spcAft>
              </a:pPr>
              <a:r>
                <a:rPr lang="nb-NO" sz="1400" b="1" kern="1200" dirty="0">
                  <a:latin typeface="Oslo Sans Office"/>
                  <a:ea typeface="+mn-ea"/>
                  <a:cs typeface="+mn-cs"/>
                </a:rPr>
                <a:t>Didaktiske relasjonsmodell</a:t>
              </a:r>
            </a:p>
          </p:txBody>
        </p:sp>
        <p:sp>
          <p:nvSpPr>
            <p:cNvPr id="5" name="Frihåndsform 4"/>
            <p:cNvSpPr/>
            <p:nvPr/>
          </p:nvSpPr>
          <p:spPr>
            <a:xfrm>
              <a:off x="3696152" y="214312"/>
              <a:ext cx="1724669" cy="1392765"/>
            </a:xfrm>
            <a:custGeom>
              <a:avLst/>
              <a:gdLst>
                <a:gd name="connsiteX0" fmla="*/ 0 w 1724669"/>
                <a:gd name="connsiteY0" fmla="*/ 696383 h 1392765"/>
                <a:gd name="connsiteX1" fmla="*/ 397913 w 1724669"/>
                <a:gd name="connsiteY1" fmla="*/ 0 h 1392765"/>
                <a:gd name="connsiteX2" fmla="*/ 1326756 w 1724669"/>
                <a:gd name="connsiteY2" fmla="*/ 0 h 1392765"/>
                <a:gd name="connsiteX3" fmla="*/ 1724669 w 1724669"/>
                <a:gd name="connsiteY3" fmla="*/ 696383 h 1392765"/>
                <a:gd name="connsiteX4" fmla="*/ 1326756 w 1724669"/>
                <a:gd name="connsiteY4" fmla="*/ 1392765 h 1392765"/>
                <a:gd name="connsiteX5" fmla="*/ 397913 w 1724669"/>
                <a:gd name="connsiteY5" fmla="*/ 1392765 h 1392765"/>
                <a:gd name="connsiteX6" fmla="*/ 0 w 172466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669" h="1392765">
                  <a:moveTo>
                    <a:pt x="0" y="696383"/>
                  </a:moveTo>
                  <a:lnTo>
                    <a:pt x="397913" y="0"/>
                  </a:lnTo>
                  <a:lnTo>
                    <a:pt x="1326756" y="0"/>
                  </a:lnTo>
                  <a:lnTo>
                    <a:pt x="1724669" y="696383"/>
                  </a:lnTo>
                  <a:lnTo>
                    <a:pt x="1326756"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290330" tIns="237146" rIns="290330" bIns="237146" numCol="1" spcCol="1270" anchor="ctr" anchorCtr="0">
              <a:noAutofit/>
            </a:bodyPr>
            <a:lstStyle/>
            <a:p>
              <a:pPr lvl="0" algn="ctr" defTabSz="488950">
                <a:lnSpc>
                  <a:spcPct val="90000"/>
                </a:lnSpc>
                <a:spcBef>
                  <a:spcPct val="0"/>
                </a:spcBef>
                <a:spcAft>
                  <a:spcPct val="35000"/>
                </a:spcAft>
              </a:pPr>
              <a:r>
                <a:rPr lang="nb-NO" sz="1100" b="1" kern="1200" dirty="0">
                  <a:latin typeface="Oslo Sans Office"/>
                  <a:ea typeface="+mn-ea"/>
                  <a:cs typeface="+mn-cs"/>
                </a:rPr>
                <a:t>Mål med undervisningen:</a:t>
              </a:r>
            </a:p>
            <a:p>
              <a:pPr lvl="0" algn="ctr" defTabSz="488950">
                <a:lnSpc>
                  <a:spcPct val="90000"/>
                </a:lnSpc>
                <a:spcBef>
                  <a:spcPct val="0"/>
                </a:spcBef>
                <a:spcAft>
                  <a:spcPct val="35000"/>
                </a:spcAft>
              </a:pPr>
              <a:endParaRPr lang="nb-NO" sz="900" b="0" kern="1200" dirty="0">
                <a:latin typeface="Oslo Sans Office"/>
                <a:ea typeface="+mn-ea"/>
                <a:cs typeface="+mn-cs"/>
              </a:endParaRPr>
            </a:p>
            <a:p>
              <a:pPr lvl="0" algn="ctr" defTabSz="488950">
                <a:lnSpc>
                  <a:spcPct val="90000"/>
                </a:lnSpc>
                <a:spcBef>
                  <a:spcPct val="0"/>
                </a:spcBef>
                <a:spcAft>
                  <a:spcPct val="35000"/>
                </a:spcAft>
              </a:pPr>
              <a:r>
                <a:rPr lang="nb-NO" sz="900" b="0" kern="1200" dirty="0">
                  <a:latin typeface="Oslo Sans Office"/>
                  <a:ea typeface="+mn-ea"/>
                  <a:cs typeface="+mn-cs"/>
                </a:rPr>
                <a:t>Definer læringsmål tilpasset målgruppen</a:t>
              </a:r>
            </a:p>
          </p:txBody>
        </p:sp>
        <p:sp>
          <p:nvSpPr>
            <p:cNvPr id="8" name="Frihåndsform 7"/>
            <p:cNvSpPr/>
            <p:nvPr/>
          </p:nvSpPr>
          <p:spPr>
            <a:xfrm>
              <a:off x="5313918" y="1027971"/>
              <a:ext cx="1954919" cy="1392765"/>
            </a:xfrm>
            <a:custGeom>
              <a:avLst/>
              <a:gdLst>
                <a:gd name="connsiteX0" fmla="*/ 0 w 1954919"/>
                <a:gd name="connsiteY0" fmla="*/ 696383 h 1392765"/>
                <a:gd name="connsiteX1" fmla="*/ 397913 w 1954919"/>
                <a:gd name="connsiteY1" fmla="*/ 0 h 1392765"/>
                <a:gd name="connsiteX2" fmla="*/ 1557006 w 1954919"/>
                <a:gd name="connsiteY2" fmla="*/ 0 h 1392765"/>
                <a:gd name="connsiteX3" fmla="*/ 1954919 w 1954919"/>
                <a:gd name="connsiteY3" fmla="*/ 696383 h 1392765"/>
                <a:gd name="connsiteX4" fmla="*/ 1557006 w 1954919"/>
                <a:gd name="connsiteY4" fmla="*/ 1392765 h 1392765"/>
                <a:gd name="connsiteX5" fmla="*/ 397913 w 1954919"/>
                <a:gd name="connsiteY5" fmla="*/ 1392765 h 1392765"/>
                <a:gd name="connsiteX6" fmla="*/ 0 w 195491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919" h="1392765">
                  <a:moveTo>
                    <a:pt x="0" y="696383"/>
                  </a:moveTo>
                  <a:lnTo>
                    <a:pt x="397913" y="0"/>
                  </a:lnTo>
                  <a:lnTo>
                    <a:pt x="1557006" y="0"/>
                  </a:lnTo>
                  <a:lnTo>
                    <a:pt x="1954919" y="696383"/>
                  </a:lnTo>
                  <a:lnTo>
                    <a:pt x="1557006"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43782"/>
                <a:satOff val="-286"/>
                <a:lumOff val="4911"/>
                <a:alphaOff val="0"/>
              </a:schemeClr>
            </a:fillRef>
            <a:effectRef idx="1">
              <a:schemeClr val="accent3">
                <a:shade val="80000"/>
                <a:hueOff val="43782"/>
                <a:satOff val="-286"/>
                <a:lumOff val="4911"/>
                <a:alphaOff val="0"/>
              </a:schemeClr>
            </a:effectRef>
            <a:fontRef idx="minor">
              <a:schemeClr val="dk1"/>
            </a:fontRef>
          </p:style>
          <p:txBody>
            <a:bodyPr spcFirstLastPara="0" vert="horz" wrap="square" lIns="309518" tIns="224530" rIns="309518" bIns="224530" numCol="1" spcCol="1270" anchor="ctr" anchorCtr="0">
              <a:noAutofit/>
            </a:bodyPr>
            <a:lstStyle/>
            <a:p>
              <a:pPr lvl="0" algn="ctr" defTabSz="488950">
                <a:lnSpc>
                  <a:spcPct val="90000"/>
                </a:lnSpc>
                <a:spcBef>
                  <a:spcPct val="0"/>
                </a:spcBef>
                <a:spcAft>
                  <a:spcPts val="0"/>
                </a:spcAft>
              </a:pPr>
              <a:r>
                <a:rPr lang="nb-NO" sz="1100" b="1" kern="1200" dirty="0">
                  <a:latin typeface="Oslo Sans Office"/>
                  <a:ea typeface="+mn-ea"/>
                  <a:cs typeface="+mn-cs"/>
                </a:rPr>
                <a:t>Innhold</a:t>
              </a:r>
              <a:r>
                <a:rPr lang="nb-NO" sz="1100" kern="1200" dirty="0">
                  <a:latin typeface="Oslo Sans Office"/>
                  <a:ea typeface="+mn-ea"/>
                  <a:cs typeface="+mn-cs"/>
                </a:rPr>
                <a:t>:</a:t>
              </a:r>
              <a:r>
                <a:rPr lang="nb-NO" sz="900" kern="1200" dirty="0">
                  <a:latin typeface="Oslo Sans Office"/>
                  <a:ea typeface="+mn-ea"/>
                  <a:cs typeface="+mn-cs"/>
                </a:rPr>
                <a:t> </a:t>
              </a:r>
            </a:p>
            <a:p>
              <a:pPr lvl="0" algn="ctr" defTabSz="488950">
                <a:lnSpc>
                  <a:spcPct val="90000"/>
                </a:lnSpc>
                <a:spcBef>
                  <a:spcPct val="0"/>
                </a:spcBef>
                <a:spcAft>
                  <a:spcPts val="0"/>
                </a:spcAft>
              </a:pPr>
              <a:endParaRPr lang="nb-NO" sz="900" kern="1200" dirty="0">
                <a:latin typeface="Oslo Sans Office"/>
                <a:ea typeface="+mn-ea"/>
                <a:cs typeface="+mn-cs"/>
              </a:endParaRPr>
            </a:p>
            <a:p>
              <a:pPr lvl="0" algn="ctr" defTabSz="488950">
                <a:lnSpc>
                  <a:spcPct val="90000"/>
                </a:lnSpc>
                <a:spcBef>
                  <a:spcPct val="0"/>
                </a:spcBef>
                <a:spcAft>
                  <a:spcPts val="0"/>
                </a:spcAft>
              </a:pPr>
              <a:r>
                <a:rPr lang="nb-NO" sz="900" kern="1200" dirty="0">
                  <a:latin typeface="Oslo Sans Office"/>
                  <a:ea typeface="+mn-ea"/>
                  <a:cs typeface="+mn-cs"/>
                </a:rPr>
                <a:t>Hva skal det undervises i?</a:t>
              </a:r>
            </a:p>
            <a:p>
              <a:pPr lvl="0" algn="ctr" defTabSz="488950">
                <a:lnSpc>
                  <a:spcPct val="90000"/>
                </a:lnSpc>
                <a:spcBef>
                  <a:spcPct val="0"/>
                </a:spcBef>
                <a:spcAft>
                  <a:spcPts val="0"/>
                </a:spcAft>
              </a:pPr>
              <a:r>
                <a:rPr lang="nb-NO" sz="900" kern="1200" dirty="0">
                  <a:latin typeface="Oslo Sans Office"/>
                  <a:ea typeface="+mn-ea"/>
                  <a:cs typeface="+mn-cs"/>
                </a:rPr>
                <a:t>Til hvem?</a:t>
              </a:r>
            </a:p>
            <a:p>
              <a:pPr lvl="0" algn="ctr" defTabSz="488950">
                <a:lnSpc>
                  <a:spcPct val="90000"/>
                </a:lnSpc>
                <a:spcBef>
                  <a:spcPct val="0"/>
                </a:spcBef>
                <a:spcAft>
                  <a:spcPct val="35000"/>
                </a:spcAft>
              </a:pPr>
              <a:r>
                <a:rPr lang="nb-NO" sz="900" kern="1200" dirty="0">
                  <a:latin typeface="Oslo Sans Office"/>
                  <a:ea typeface="+mn-ea"/>
                  <a:cs typeface="+mn-cs"/>
                </a:rPr>
                <a:t>Trenger læringsmateriellet tilpassing?</a:t>
              </a:r>
            </a:p>
          </p:txBody>
        </p:sp>
        <p:sp>
          <p:nvSpPr>
            <p:cNvPr id="10" name="Frihåndsform 9"/>
            <p:cNvSpPr/>
            <p:nvPr/>
          </p:nvSpPr>
          <p:spPr>
            <a:xfrm>
              <a:off x="5376682" y="2615319"/>
              <a:ext cx="1904014" cy="1392765"/>
            </a:xfrm>
            <a:custGeom>
              <a:avLst/>
              <a:gdLst>
                <a:gd name="connsiteX0" fmla="*/ 0 w 1904014"/>
                <a:gd name="connsiteY0" fmla="*/ 696383 h 1392765"/>
                <a:gd name="connsiteX1" fmla="*/ 397913 w 1904014"/>
                <a:gd name="connsiteY1" fmla="*/ 0 h 1392765"/>
                <a:gd name="connsiteX2" fmla="*/ 1506101 w 1904014"/>
                <a:gd name="connsiteY2" fmla="*/ 0 h 1392765"/>
                <a:gd name="connsiteX3" fmla="*/ 1904014 w 1904014"/>
                <a:gd name="connsiteY3" fmla="*/ 696383 h 1392765"/>
                <a:gd name="connsiteX4" fmla="*/ 1506101 w 1904014"/>
                <a:gd name="connsiteY4" fmla="*/ 1392765 h 1392765"/>
                <a:gd name="connsiteX5" fmla="*/ 397913 w 1904014"/>
                <a:gd name="connsiteY5" fmla="*/ 1392765 h 1392765"/>
                <a:gd name="connsiteX6" fmla="*/ 0 w 1904014"/>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14" h="1392765">
                  <a:moveTo>
                    <a:pt x="0" y="696383"/>
                  </a:moveTo>
                  <a:lnTo>
                    <a:pt x="397913" y="0"/>
                  </a:lnTo>
                  <a:lnTo>
                    <a:pt x="1506101" y="0"/>
                  </a:lnTo>
                  <a:lnTo>
                    <a:pt x="1904014" y="696383"/>
                  </a:lnTo>
                  <a:lnTo>
                    <a:pt x="1506101"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87564"/>
                <a:satOff val="-572"/>
                <a:lumOff val="9822"/>
                <a:alphaOff val="0"/>
              </a:schemeClr>
            </a:fillRef>
            <a:effectRef idx="1">
              <a:schemeClr val="accent3">
                <a:shade val="80000"/>
                <a:hueOff val="87564"/>
                <a:satOff val="-572"/>
                <a:lumOff val="9822"/>
                <a:alphaOff val="0"/>
              </a:schemeClr>
            </a:effectRef>
            <a:fontRef idx="minor">
              <a:schemeClr val="dk1"/>
            </a:fontRef>
          </p:style>
          <p:txBody>
            <a:bodyPr spcFirstLastPara="0" vert="horz" wrap="square" lIns="305275" tIns="227057" rIns="305275" bIns="227057" numCol="1" spcCol="1270" anchor="ctr" anchorCtr="0">
              <a:noAutofit/>
            </a:bodyPr>
            <a:lstStyle/>
            <a:p>
              <a:pPr lvl="0" algn="ctr" defTabSz="488950">
                <a:lnSpc>
                  <a:spcPct val="90000"/>
                </a:lnSpc>
                <a:spcBef>
                  <a:spcPct val="0"/>
                </a:spcBef>
                <a:spcAft>
                  <a:spcPts val="0"/>
                </a:spcAft>
              </a:pPr>
              <a:r>
                <a:rPr lang="nb-NO" sz="1100" b="1" kern="1200" dirty="0">
                  <a:latin typeface="Oslo Sans Office"/>
                  <a:ea typeface="+mn-ea"/>
                  <a:cs typeface="+mn-cs"/>
                </a:rPr>
                <a:t>Arbeidsmetoder: </a:t>
              </a:r>
            </a:p>
            <a:p>
              <a:pPr lvl="0" algn="ctr" defTabSz="488950">
                <a:lnSpc>
                  <a:spcPct val="90000"/>
                </a:lnSpc>
                <a:spcBef>
                  <a:spcPct val="0"/>
                </a:spcBef>
                <a:spcAft>
                  <a:spcPts val="0"/>
                </a:spcAft>
              </a:pPr>
              <a:endParaRPr lang="nb-NO" sz="1100" b="1" kern="1200" dirty="0">
                <a:latin typeface="Oslo Sans Office"/>
                <a:ea typeface="+mn-ea"/>
                <a:cs typeface="+mn-cs"/>
              </a:endParaRPr>
            </a:p>
            <a:p>
              <a:pPr lvl="0" algn="ctr" defTabSz="488950">
                <a:lnSpc>
                  <a:spcPct val="90000"/>
                </a:lnSpc>
                <a:spcBef>
                  <a:spcPct val="0"/>
                </a:spcBef>
                <a:spcAft>
                  <a:spcPts val="0"/>
                </a:spcAft>
              </a:pPr>
              <a:r>
                <a:rPr lang="nb-NO" sz="900" b="0" kern="1200" dirty="0">
                  <a:latin typeface="Oslo Sans Office"/>
                  <a:ea typeface="+mn-ea"/>
                  <a:cs typeface="+mn-cs"/>
                </a:rPr>
                <a:t>Hvordan oppnå læringsmålet; </a:t>
              </a:r>
            </a:p>
            <a:p>
              <a:pPr lvl="0" algn="ctr" defTabSz="488950">
                <a:lnSpc>
                  <a:spcPct val="90000"/>
                </a:lnSpc>
                <a:spcBef>
                  <a:spcPct val="0"/>
                </a:spcBef>
                <a:spcAft>
                  <a:spcPct val="35000"/>
                </a:spcAft>
              </a:pPr>
              <a:r>
                <a:rPr lang="nb-NO" sz="900" b="0" kern="1200" dirty="0">
                  <a:latin typeface="Oslo Sans Office"/>
                  <a:ea typeface="+mn-ea"/>
                  <a:cs typeface="+mn-cs"/>
                </a:rPr>
                <a:t>Teoriundervisning? Ferdighetstrening? Pasient case? Kollegaveiledning eller gruppearbeid? </a:t>
              </a:r>
            </a:p>
          </p:txBody>
        </p:sp>
        <p:sp>
          <p:nvSpPr>
            <p:cNvPr id="12" name="Frihåndsform 11"/>
            <p:cNvSpPr/>
            <p:nvPr/>
          </p:nvSpPr>
          <p:spPr>
            <a:xfrm>
              <a:off x="3640296" y="3523721"/>
              <a:ext cx="1933652" cy="1392765"/>
            </a:xfrm>
            <a:custGeom>
              <a:avLst/>
              <a:gdLst>
                <a:gd name="connsiteX0" fmla="*/ 0 w 1933652"/>
                <a:gd name="connsiteY0" fmla="*/ 696383 h 1392765"/>
                <a:gd name="connsiteX1" fmla="*/ 397913 w 1933652"/>
                <a:gd name="connsiteY1" fmla="*/ 0 h 1392765"/>
                <a:gd name="connsiteX2" fmla="*/ 1535739 w 1933652"/>
                <a:gd name="connsiteY2" fmla="*/ 0 h 1392765"/>
                <a:gd name="connsiteX3" fmla="*/ 1933652 w 1933652"/>
                <a:gd name="connsiteY3" fmla="*/ 696383 h 1392765"/>
                <a:gd name="connsiteX4" fmla="*/ 1535739 w 1933652"/>
                <a:gd name="connsiteY4" fmla="*/ 1392765 h 1392765"/>
                <a:gd name="connsiteX5" fmla="*/ 397913 w 1933652"/>
                <a:gd name="connsiteY5" fmla="*/ 1392765 h 1392765"/>
                <a:gd name="connsiteX6" fmla="*/ 0 w 1933652"/>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652" h="1392765">
                  <a:moveTo>
                    <a:pt x="0" y="696383"/>
                  </a:moveTo>
                  <a:lnTo>
                    <a:pt x="397913" y="0"/>
                  </a:lnTo>
                  <a:lnTo>
                    <a:pt x="1535739" y="0"/>
                  </a:lnTo>
                  <a:lnTo>
                    <a:pt x="1933652" y="696383"/>
                  </a:lnTo>
                  <a:lnTo>
                    <a:pt x="1535739"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31345"/>
                <a:satOff val="-859"/>
                <a:lumOff val="14732"/>
                <a:alphaOff val="0"/>
              </a:schemeClr>
            </a:fillRef>
            <a:effectRef idx="1">
              <a:schemeClr val="accent3">
                <a:shade val="80000"/>
                <a:hueOff val="131345"/>
                <a:satOff val="-859"/>
                <a:lumOff val="14732"/>
                <a:alphaOff val="0"/>
              </a:schemeClr>
            </a:effectRef>
            <a:fontRef idx="minor">
              <a:schemeClr val="dk1"/>
            </a:fontRef>
          </p:style>
          <p:txBody>
            <a:bodyPr spcFirstLastPara="0" vert="horz" wrap="square" lIns="307745" tIns="225570" rIns="307745" bIns="225570" numCol="1" spcCol="1270" anchor="ctr" anchorCtr="0">
              <a:noAutofit/>
            </a:bodyPr>
            <a:lstStyle/>
            <a:p>
              <a:pPr lvl="0" algn="ctr" defTabSz="488950">
                <a:lnSpc>
                  <a:spcPct val="90000"/>
                </a:lnSpc>
                <a:spcBef>
                  <a:spcPct val="0"/>
                </a:spcBef>
                <a:spcAft>
                  <a:spcPts val="0"/>
                </a:spcAft>
              </a:pPr>
              <a:r>
                <a:rPr lang="nb-NO" sz="1100" b="1" kern="1200" dirty="0">
                  <a:latin typeface="Oslo Sans Office"/>
                  <a:ea typeface="+mn-ea"/>
                  <a:cs typeface="+mn-cs"/>
                </a:rPr>
                <a:t>Rammefaktorer</a:t>
              </a:r>
              <a:r>
                <a:rPr lang="nb-NO" sz="1100" kern="1200" dirty="0">
                  <a:latin typeface="Oslo Sans Office"/>
                  <a:ea typeface="+mn-ea"/>
                  <a:cs typeface="+mn-cs"/>
                </a:rPr>
                <a:t>:</a:t>
              </a:r>
              <a:r>
                <a:rPr lang="nb-NO" sz="1050" kern="1200" dirty="0">
                  <a:latin typeface="Oslo Sans Office"/>
                  <a:ea typeface="+mn-ea"/>
                  <a:cs typeface="+mn-cs"/>
                </a:rPr>
                <a:t> </a:t>
              </a:r>
            </a:p>
            <a:p>
              <a:pPr lvl="0" algn="ctr" defTabSz="488950">
                <a:lnSpc>
                  <a:spcPct val="90000"/>
                </a:lnSpc>
                <a:spcBef>
                  <a:spcPct val="0"/>
                </a:spcBef>
                <a:spcAft>
                  <a:spcPts val="0"/>
                </a:spcAft>
              </a:pPr>
              <a:endParaRPr lang="nb-NO" sz="900" kern="1200" dirty="0">
                <a:latin typeface="Oslo Sans Office"/>
                <a:ea typeface="+mn-ea"/>
                <a:cs typeface="+mn-cs"/>
              </a:endParaRPr>
            </a:p>
            <a:p>
              <a:pPr lvl="0" algn="ctr" defTabSz="488950">
                <a:lnSpc>
                  <a:spcPct val="90000"/>
                </a:lnSpc>
                <a:spcBef>
                  <a:spcPct val="0"/>
                </a:spcBef>
                <a:spcAft>
                  <a:spcPts val="0"/>
                </a:spcAft>
              </a:pPr>
              <a:r>
                <a:rPr lang="nb-NO" sz="900" kern="1200" dirty="0">
                  <a:latin typeface="Oslo Sans Office"/>
                  <a:ea typeface="+mn-ea"/>
                  <a:cs typeface="+mn-cs"/>
                </a:rPr>
                <a:t>Hvor og når skal undervisningen foregå? </a:t>
              </a:r>
              <a:r>
                <a:rPr lang="nb-NO" sz="900" b="0" kern="1200" dirty="0">
                  <a:latin typeface="Oslo Sans Office"/>
                  <a:ea typeface="+mn-ea"/>
                  <a:cs typeface="+mn-cs"/>
                </a:rPr>
                <a:t>Hvor mange deltagere? </a:t>
              </a:r>
              <a:r>
                <a:rPr lang="nb-NO" sz="900" kern="1200" dirty="0">
                  <a:latin typeface="Oslo Sans Office"/>
                  <a:ea typeface="+mn-ea"/>
                  <a:cs typeface="+mn-cs"/>
                </a:rPr>
                <a:t>Trenger du pc, projektor, med. teknisk utstyr </a:t>
              </a:r>
              <a:r>
                <a:rPr lang="nb-NO" sz="900" kern="1200" dirty="0" err="1">
                  <a:latin typeface="Oslo Sans Office"/>
                  <a:ea typeface="+mn-ea"/>
                  <a:cs typeface="+mn-cs"/>
                </a:rPr>
                <a:t>etc</a:t>
              </a:r>
              <a:r>
                <a:rPr lang="nb-NO" sz="900" kern="1200" dirty="0">
                  <a:latin typeface="Oslo Sans Office"/>
                  <a:ea typeface="+mn-ea"/>
                  <a:cs typeface="+mn-cs"/>
                </a:rPr>
                <a:t>? </a:t>
              </a:r>
            </a:p>
            <a:p>
              <a:pPr lvl="0" algn="ctr" defTabSz="488950">
                <a:lnSpc>
                  <a:spcPct val="90000"/>
                </a:lnSpc>
                <a:spcBef>
                  <a:spcPct val="0"/>
                </a:spcBef>
                <a:spcAft>
                  <a:spcPts val="0"/>
                </a:spcAft>
              </a:pPr>
              <a:endParaRPr lang="nb-NO" sz="900" kern="1200" dirty="0">
                <a:latin typeface="Oslo Sans Office"/>
                <a:ea typeface="+mn-ea"/>
                <a:cs typeface="+mn-cs"/>
              </a:endParaRPr>
            </a:p>
            <a:p>
              <a:pPr lvl="0" algn="ctr" defTabSz="488950">
                <a:lnSpc>
                  <a:spcPct val="90000"/>
                </a:lnSpc>
                <a:spcBef>
                  <a:spcPct val="0"/>
                </a:spcBef>
                <a:spcAft>
                  <a:spcPts val="0"/>
                </a:spcAft>
              </a:pPr>
              <a:r>
                <a:rPr lang="nb-NO" sz="900" kern="1200" dirty="0">
                  <a:latin typeface="Oslo Sans Office"/>
                  <a:ea typeface="+mn-ea"/>
                  <a:cs typeface="+mn-cs"/>
                </a:rPr>
                <a:t>Kopi av undervisnings-materiell?</a:t>
              </a:r>
            </a:p>
          </p:txBody>
        </p:sp>
        <p:sp>
          <p:nvSpPr>
            <p:cNvPr id="14" name="Frihåndsform 13"/>
            <p:cNvSpPr/>
            <p:nvPr/>
          </p:nvSpPr>
          <p:spPr>
            <a:xfrm>
              <a:off x="1889870" y="2604299"/>
              <a:ext cx="1855845" cy="1392765"/>
            </a:xfrm>
            <a:custGeom>
              <a:avLst/>
              <a:gdLst>
                <a:gd name="connsiteX0" fmla="*/ 0 w 1855845"/>
                <a:gd name="connsiteY0" fmla="*/ 696383 h 1392765"/>
                <a:gd name="connsiteX1" fmla="*/ 397913 w 1855845"/>
                <a:gd name="connsiteY1" fmla="*/ 0 h 1392765"/>
                <a:gd name="connsiteX2" fmla="*/ 1457932 w 1855845"/>
                <a:gd name="connsiteY2" fmla="*/ 0 h 1392765"/>
                <a:gd name="connsiteX3" fmla="*/ 1855845 w 1855845"/>
                <a:gd name="connsiteY3" fmla="*/ 696383 h 1392765"/>
                <a:gd name="connsiteX4" fmla="*/ 1457932 w 1855845"/>
                <a:gd name="connsiteY4" fmla="*/ 1392765 h 1392765"/>
                <a:gd name="connsiteX5" fmla="*/ 397913 w 1855845"/>
                <a:gd name="connsiteY5" fmla="*/ 1392765 h 1392765"/>
                <a:gd name="connsiteX6" fmla="*/ 0 w 1855845"/>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845" h="1392765">
                  <a:moveTo>
                    <a:pt x="0" y="696383"/>
                  </a:moveTo>
                  <a:lnTo>
                    <a:pt x="397913" y="0"/>
                  </a:lnTo>
                  <a:lnTo>
                    <a:pt x="1457932" y="0"/>
                  </a:lnTo>
                  <a:lnTo>
                    <a:pt x="1855845" y="696383"/>
                  </a:lnTo>
                  <a:lnTo>
                    <a:pt x="1457932"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75127"/>
                <a:satOff val="-1145"/>
                <a:lumOff val="19643"/>
                <a:alphaOff val="0"/>
              </a:schemeClr>
            </a:fillRef>
            <a:effectRef idx="1">
              <a:schemeClr val="accent3">
                <a:shade val="80000"/>
                <a:hueOff val="175127"/>
                <a:satOff val="-1145"/>
                <a:lumOff val="19643"/>
                <a:alphaOff val="0"/>
              </a:schemeClr>
            </a:effectRef>
            <a:fontRef idx="minor">
              <a:schemeClr val="dk1"/>
            </a:fontRef>
          </p:style>
          <p:txBody>
            <a:bodyPr spcFirstLastPara="0" vert="horz" wrap="square" lIns="301261" tIns="229575" rIns="301261" bIns="229575" numCol="1" spcCol="1270" anchor="ctr" anchorCtr="0">
              <a:noAutofit/>
            </a:bodyPr>
            <a:lstStyle/>
            <a:p>
              <a:pPr lvl="0" algn="ctr" defTabSz="488950">
                <a:lnSpc>
                  <a:spcPct val="90000"/>
                </a:lnSpc>
                <a:spcBef>
                  <a:spcPct val="0"/>
                </a:spcBef>
                <a:spcAft>
                  <a:spcPts val="0"/>
                </a:spcAft>
              </a:pPr>
              <a:r>
                <a:rPr lang="nb-NO" sz="1100" b="1" kern="1200" dirty="0">
                  <a:latin typeface="Oslo Sans Office"/>
                  <a:ea typeface="+mn-ea"/>
                  <a:cs typeface="+mn-cs"/>
                </a:rPr>
                <a:t>Deltager forutsetning: </a:t>
              </a:r>
            </a:p>
            <a:p>
              <a:pPr lvl="0" algn="ctr" defTabSz="488950">
                <a:lnSpc>
                  <a:spcPct val="90000"/>
                </a:lnSpc>
                <a:spcBef>
                  <a:spcPct val="0"/>
                </a:spcBef>
                <a:spcAft>
                  <a:spcPct val="35000"/>
                </a:spcAft>
              </a:pPr>
              <a:endParaRPr lang="nb-NO" sz="900" b="0" kern="1200" dirty="0">
                <a:latin typeface="Oslo Sans Office"/>
                <a:ea typeface="+mn-ea"/>
                <a:cs typeface="+mn-cs"/>
              </a:endParaRPr>
            </a:p>
            <a:p>
              <a:pPr lvl="0" algn="ctr" defTabSz="488950">
                <a:lnSpc>
                  <a:spcPct val="90000"/>
                </a:lnSpc>
                <a:spcBef>
                  <a:spcPct val="0"/>
                </a:spcBef>
                <a:spcAft>
                  <a:spcPct val="35000"/>
                </a:spcAft>
              </a:pPr>
              <a:r>
                <a:rPr lang="nb-NO" sz="900" b="0" kern="1200" dirty="0">
                  <a:latin typeface="Oslo Sans Office"/>
                  <a:ea typeface="+mn-ea"/>
                  <a:cs typeface="+mn-cs"/>
                </a:rPr>
                <a:t>Hvem er deltagerne? </a:t>
              </a:r>
            </a:p>
            <a:p>
              <a:pPr lvl="0" algn="ctr" defTabSz="488950">
                <a:lnSpc>
                  <a:spcPct val="90000"/>
                </a:lnSpc>
                <a:spcBef>
                  <a:spcPct val="0"/>
                </a:spcBef>
                <a:spcAft>
                  <a:spcPct val="35000"/>
                </a:spcAft>
              </a:pPr>
              <a:r>
                <a:rPr lang="nb-NO" sz="900" b="0" kern="1200" dirty="0">
                  <a:latin typeface="Oslo Sans Office"/>
                  <a:ea typeface="+mn-ea"/>
                  <a:cs typeface="+mn-cs"/>
                </a:rPr>
                <a:t>Må de forberede seg? </a:t>
              </a:r>
            </a:p>
            <a:p>
              <a:pPr lvl="0" algn="ctr" defTabSz="488950">
                <a:lnSpc>
                  <a:spcPct val="90000"/>
                </a:lnSpc>
                <a:spcBef>
                  <a:spcPct val="0"/>
                </a:spcBef>
                <a:spcAft>
                  <a:spcPct val="35000"/>
                </a:spcAft>
              </a:pPr>
              <a:r>
                <a:rPr lang="nb-NO" sz="900" b="0" kern="1200" dirty="0" err="1">
                  <a:latin typeface="Oslo Sans Office"/>
                  <a:ea typeface="+mn-ea"/>
                  <a:cs typeface="+mn-cs"/>
                </a:rPr>
                <a:t>Gruppesammen</a:t>
              </a:r>
              <a:r>
                <a:rPr lang="nb-NO" sz="900" b="0" kern="1200" dirty="0">
                  <a:latin typeface="Oslo Sans Office"/>
                  <a:ea typeface="+mn-ea"/>
                  <a:cs typeface="+mn-cs"/>
                </a:rPr>
                <a:t>-setning? </a:t>
              </a:r>
            </a:p>
          </p:txBody>
        </p:sp>
        <p:sp>
          <p:nvSpPr>
            <p:cNvPr id="15" name="Frihåndsform 14"/>
            <p:cNvSpPr/>
            <p:nvPr/>
          </p:nvSpPr>
          <p:spPr>
            <a:xfrm>
              <a:off x="1902162" y="1050382"/>
              <a:ext cx="1887158" cy="1392765"/>
            </a:xfrm>
            <a:custGeom>
              <a:avLst/>
              <a:gdLst>
                <a:gd name="connsiteX0" fmla="*/ 0 w 1887158"/>
                <a:gd name="connsiteY0" fmla="*/ 696383 h 1392765"/>
                <a:gd name="connsiteX1" fmla="*/ 397913 w 1887158"/>
                <a:gd name="connsiteY1" fmla="*/ 0 h 1392765"/>
                <a:gd name="connsiteX2" fmla="*/ 1489245 w 1887158"/>
                <a:gd name="connsiteY2" fmla="*/ 0 h 1392765"/>
                <a:gd name="connsiteX3" fmla="*/ 1887158 w 1887158"/>
                <a:gd name="connsiteY3" fmla="*/ 696383 h 1392765"/>
                <a:gd name="connsiteX4" fmla="*/ 1489245 w 1887158"/>
                <a:gd name="connsiteY4" fmla="*/ 1392765 h 1392765"/>
                <a:gd name="connsiteX5" fmla="*/ 397913 w 1887158"/>
                <a:gd name="connsiteY5" fmla="*/ 1392765 h 1392765"/>
                <a:gd name="connsiteX6" fmla="*/ 0 w 1887158"/>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158" h="1392765">
                  <a:moveTo>
                    <a:pt x="0" y="696383"/>
                  </a:moveTo>
                  <a:lnTo>
                    <a:pt x="397913" y="0"/>
                  </a:lnTo>
                  <a:lnTo>
                    <a:pt x="1489245" y="0"/>
                  </a:lnTo>
                  <a:lnTo>
                    <a:pt x="1887158" y="696383"/>
                  </a:lnTo>
                  <a:lnTo>
                    <a:pt x="1489245" y="1392765"/>
                  </a:lnTo>
                  <a:lnTo>
                    <a:pt x="397913" y="1392765"/>
                  </a:lnTo>
                  <a:lnTo>
                    <a:pt x="0" y="6963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218909"/>
                <a:satOff val="-1431"/>
                <a:lumOff val="24554"/>
                <a:alphaOff val="0"/>
              </a:schemeClr>
            </a:fillRef>
            <a:effectRef idx="1">
              <a:schemeClr val="accent3">
                <a:shade val="80000"/>
                <a:hueOff val="218909"/>
                <a:satOff val="-1431"/>
                <a:lumOff val="24554"/>
                <a:alphaOff val="0"/>
              </a:schemeClr>
            </a:effectRef>
            <a:fontRef idx="minor">
              <a:schemeClr val="dk1"/>
            </a:fontRef>
          </p:style>
          <p:txBody>
            <a:bodyPr spcFirstLastPara="0" vert="horz" wrap="square" lIns="303871" tIns="227923" rIns="303871" bIns="227923" numCol="1" spcCol="1270" anchor="ctr" anchorCtr="0">
              <a:noAutofit/>
            </a:bodyPr>
            <a:lstStyle/>
            <a:p>
              <a:pPr lvl="0" algn="ctr" defTabSz="488950">
                <a:lnSpc>
                  <a:spcPct val="90000"/>
                </a:lnSpc>
                <a:spcBef>
                  <a:spcPct val="0"/>
                </a:spcBef>
                <a:spcAft>
                  <a:spcPct val="35000"/>
                </a:spcAft>
              </a:pPr>
              <a:r>
                <a:rPr lang="nb-NO" sz="1100" b="1" kern="1200" dirty="0">
                  <a:latin typeface="Oslo Sans Office"/>
                  <a:ea typeface="+mn-ea"/>
                  <a:cs typeface="+mn-cs"/>
                </a:rPr>
                <a:t>Evaluering</a:t>
              </a:r>
              <a:r>
                <a:rPr lang="nb-NO" sz="1100" b="0" kern="1200" dirty="0">
                  <a:latin typeface="Oslo Sans Office"/>
                  <a:ea typeface="+mn-ea"/>
                  <a:cs typeface="+mn-cs"/>
                </a:rPr>
                <a:t>:</a:t>
              </a:r>
            </a:p>
            <a:p>
              <a:pPr lvl="0" algn="ctr" defTabSz="488950">
                <a:lnSpc>
                  <a:spcPct val="90000"/>
                </a:lnSpc>
                <a:spcBef>
                  <a:spcPct val="0"/>
                </a:spcBef>
                <a:spcAft>
                  <a:spcPct val="35000"/>
                </a:spcAft>
              </a:pPr>
              <a:endParaRPr lang="nb-NO" sz="900" b="0" kern="1200" dirty="0">
                <a:latin typeface="Oslo Sans Office"/>
                <a:ea typeface="+mn-ea"/>
                <a:cs typeface="+mn-cs"/>
              </a:endParaRPr>
            </a:p>
            <a:p>
              <a:pPr lvl="0" algn="ctr" defTabSz="488950">
                <a:lnSpc>
                  <a:spcPct val="90000"/>
                </a:lnSpc>
                <a:spcBef>
                  <a:spcPct val="0"/>
                </a:spcBef>
                <a:spcAft>
                  <a:spcPct val="35000"/>
                </a:spcAft>
              </a:pPr>
              <a:r>
                <a:rPr lang="nb-NO" sz="900" b="0" kern="1200" dirty="0">
                  <a:latin typeface="Oslo Sans Office"/>
                  <a:ea typeface="+mn-ea"/>
                  <a:cs typeface="+mn-cs"/>
                </a:rPr>
                <a:t>Bruk evalueringsskjema for å skape forbedring. </a:t>
              </a:r>
            </a:p>
            <a:p>
              <a:pPr lvl="0" algn="ctr" defTabSz="488950">
                <a:lnSpc>
                  <a:spcPct val="90000"/>
                </a:lnSpc>
                <a:spcBef>
                  <a:spcPct val="0"/>
                </a:spcBef>
                <a:spcAft>
                  <a:spcPct val="35000"/>
                </a:spcAft>
              </a:pPr>
              <a:r>
                <a:rPr lang="nb-NO" sz="900" b="0" kern="1200" dirty="0">
                  <a:latin typeface="Oslo Sans Office"/>
                  <a:ea typeface="+mn-ea"/>
                  <a:cs typeface="+mn-cs"/>
                </a:rPr>
                <a:t>Reflekter over egen undervisning.</a:t>
              </a:r>
            </a:p>
          </p:txBody>
        </p:sp>
      </p:grpSp>
    </p:spTree>
    <p:extLst>
      <p:ext uri="{BB962C8B-B14F-4D97-AF65-F5344CB8AC3E}">
        <p14:creationId xmlns:p14="http://schemas.microsoft.com/office/powerpoint/2010/main" val="1073611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91440" y="491729"/>
            <a:ext cx="905256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2800" b="1" i="0" u="none" strike="noStrike" kern="1200" cap="none" spc="0" normalizeH="0" baseline="0" noProof="0" dirty="0">
                <a:ln>
                  <a:noFill/>
                </a:ln>
                <a:solidFill>
                  <a:srgbClr val="69BE28"/>
                </a:solidFill>
                <a:effectLst/>
                <a:uLnTx/>
                <a:uFillTx/>
                <a:latin typeface="Arial" panose="020B0604020202020204" pitchFamily="34" charset="0"/>
                <a:ea typeface="+mn-ea"/>
                <a:cs typeface="Arial" pitchFamily="34" charset="0"/>
              </a:rPr>
              <a:t>Å observere systematisk, skåre og rapportere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14680" y="1143003"/>
            <a:ext cx="8072120" cy="374451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nb-NO" sz="2000" dirty="0">
                <a:solidFill>
                  <a:srgbClr val="69BE28"/>
                </a:solidFill>
              </a:rPr>
              <a:t>Tim Roger bor i kommunal bolig, og er aktiv rusmisbruker. </a:t>
            </a:r>
          </a:p>
          <a:p>
            <a:pPr marL="0" indent="0">
              <a:buNone/>
            </a:pPr>
            <a:r>
              <a:rPr lang="nb-NO" sz="1800" dirty="0"/>
              <a:t>Kjent blandingsmisbruk over flere år. Den siste tiden har han vært plaget med dårlig matlyst og gått ned i vekt. Du kommer på et tilsyn og finner Roger på sofaen med dunjakke og teppe over. Han ser sliten ut og sier han trenger en «friskmelding» (et skudd) for å føle seg bedre. Fremstår irritabel, har noe tremor, nyser litt og er blek. Du ber om å få undersøke han, men han mener det ikke er nødvendig da dette er abstinenser. Roger har ikke inntatt rusmidler siden i går formiddag. Her er det lett å tenke; «Dette er kun </a:t>
            </a:r>
            <a:r>
              <a:rPr lang="nb-NO" sz="1800" dirty="0" smtClean="0"/>
              <a:t>abstinenser». Det kan være riktig, </a:t>
            </a:r>
            <a:r>
              <a:rPr lang="nb-NO" sz="1800" dirty="0"/>
              <a:t>men</a:t>
            </a:r>
            <a:r>
              <a:rPr lang="nb-NO" sz="1800" dirty="0" smtClean="0"/>
              <a:t>;</a:t>
            </a:r>
            <a:br>
              <a:rPr lang="nb-NO" sz="1800" dirty="0" smtClean="0"/>
            </a:br>
            <a:endParaRPr lang="nb-NO" sz="1600" dirty="0"/>
          </a:p>
          <a:p>
            <a:pPr>
              <a:buFont typeface="Wingdings" panose="05000000000000000000" pitchFamily="2" charset="2"/>
              <a:buChar char="ü"/>
            </a:pPr>
            <a:r>
              <a:rPr lang="nb-NO" sz="1600" dirty="0" smtClean="0"/>
              <a:t>Er </a:t>
            </a:r>
            <a:r>
              <a:rPr lang="nb-NO" sz="1600" dirty="0"/>
              <a:t>det behov for en akutt innleggelse ved avgiftningsenheten?</a:t>
            </a:r>
          </a:p>
          <a:p>
            <a:pPr>
              <a:buFont typeface="Wingdings" panose="05000000000000000000" pitchFamily="2" charset="2"/>
              <a:buChar char="ü"/>
            </a:pPr>
            <a:r>
              <a:rPr lang="nb-NO" sz="1600" dirty="0"/>
              <a:t>Er det behov for henvisning til annen type behandling, langtidsbehandling eller LAR?</a:t>
            </a:r>
          </a:p>
          <a:p>
            <a:pPr>
              <a:buFont typeface="Wingdings" panose="05000000000000000000" pitchFamily="2" charset="2"/>
              <a:buChar char="ü"/>
            </a:pPr>
            <a:r>
              <a:rPr lang="nb-NO" sz="1600" dirty="0">
                <a:solidFill>
                  <a:prstClr val="black"/>
                </a:solidFill>
              </a:rPr>
              <a:t>Hva bør/skal vi gjøre først?</a:t>
            </a:r>
          </a:p>
          <a:p>
            <a:pPr marL="0" indent="0">
              <a:buNone/>
            </a:pPr>
            <a:endParaRPr lang="nb-NO" sz="1800" dirty="0"/>
          </a:p>
          <a:p>
            <a:pPr marL="0" marR="0" lvl="0" indent="0" algn="l" defTabSz="457200" rtl="0" eaLnBrk="1" fontAlgn="auto" latinLnBrk="0" hangingPunct="1">
              <a:lnSpc>
                <a:spcPct val="150000"/>
              </a:lnSpc>
              <a:spcBef>
                <a:spcPct val="20000"/>
              </a:spcBef>
              <a:spcAft>
                <a:spcPts val="0"/>
              </a:spcAft>
              <a:buClrTx/>
              <a:buSzTx/>
              <a:buFont typeface="Arial" pitchFamily="34" charset="0"/>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a:p>
            <a:pPr marL="163513" marR="0" lvl="1"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141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91440" y="491729"/>
            <a:ext cx="87884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69BE28"/>
                </a:solidFill>
                <a:effectLst/>
                <a:uLnTx/>
                <a:uFillTx/>
                <a:latin typeface="Arial" panose="020B0604020202020204" pitchFamily="34" charset="0"/>
                <a:ea typeface="+mn-ea"/>
                <a:cs typeface="Arial" pitchFamily="34" charset="0"/>
              </a:rPr>
              <a:t>Funn etter ABCDE</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609601" y="1257719"/>
            <a:ext cx="7914640" cy="303531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smtClean="0">
                <a:ln>
                  <a:noFill/>
                </a:ln>
                <a:solidFill>
                  <a:srgbClr val="4DB848"/>
                </a:solidFill>
                <a:effectLst/>
                <a:uLnTx/>
                <a:uFillTx/>
                <a:latin typeface="Arial" panose="020B0604020202020204" pitchFamily="34" charset="0"/>
                <a:ea typeface="+mn-ea"/>
                <a:cs typeface="Arial" panose="020B0604020202020204" pitchFamily="34" charset="0"/>
              </a:rPr>
              <a:t>Observasjon og målinger viser:</a:t>
            </a:r>
          </a:p>
          <a:p>
            <a:pPr marL="0" indent="0">
              <a:buNone/>
            </a:pPr>
            <a:r>
              <a:rPr lang="nb-NO" sz="2000" b="1" dirty="0" smtClean="0"/>
              <a:t>A</a:t>
            </a:r>
            <a:r>
              <a:rPr lang="nb-NO" sz="2000" dirty="0" smtClean="0"/>
              <a:t> - Frie luftveier </a:t>
            </a:r>
          </a:p>
          <a:p>
            <a:pPr marL="0" indent="0">
              <a:buNone/>
            </a:pPr>
            <a:r>
              <a:rPr lang="nb-NO" sz="2000" b="1" dirty="0" smtClean="0"/>
              <a:t>B</a:t>
            </a:r>
            <a:r>
              <a:rPr lang="nb-NO" sz="2000" dirty="0" smtClean="0"/>
              <a:t> - RF 34, rask og overfladisk respirasjon. </a:t>
            </a:r>
            <a:r>
              <a:rPr lang="nb-NO" sz="2000" dirty="0"/>
              <a:t>SpO2/oksygenmetning 98 %</a:t>
            </a:r>
          </a:p>
          <a:p>
            <a:pPr marL="0" indent="0">
              <a:buNone/>
            </a:pPr>
            <a:r>
              <a:rPr lang="nb-NO" sz="2000" dirty="0"/>
              <a:t>C - BT 134/65, puls 112, klam og blek </a:t>
            </a:r>
            <a:r>
              <a:rPr lang="nb-NO" sz="2000" dirty="0" smtClean="0"/>
              <a:t>hud </a:t>
            </a:r>
            <a:endParaRPr lang="nb-NO" sz="2000" dirty="0"/>
          </a:p>
          <a:p>
            <a:pPr marL="0" indent="0">
              <a:buNone/>
            </a:pPr>
            <a:r>
              <a:rPr lang="nb-NO" sz="2000" b="1" dirty="0" smtClean="0"/>
              <a:t>D</a:t>
            </a:r>
            <a:r>
              <a:rPr lang="nb-NO" sz="2000" dirty="0" smtClean="0"/>
              <a:t> – Fremstår adekvat, men irritabel. Blodsukker 7,2</a:t>
            </a:r>
          </a:p>
          <a:p>
            <a:pPr marL="0" indent="0">
              <a:buNone/>
            </a:pPr>
            <a:r>
              <a:rPr lang="nb-NO" sz="2000" b="1" dirty="0" smtClean="0"/>
              <a:t>E</a:t>
            </a:r>
            <a:r>
              <a:rPr lang="nb-NO" sz="2000" dirty="0" smtClean="0"/>
              <a:t> - Rød, hoven og varm ved innstikksted venstre side av </a:t>
            </a:r>
            <a:r>
              <a:rPr lang="nb-NO" sz="2000" dirty="0" smtClean="0"/>
              <a:t>hals/</a:t>
            </a:r>
            <a:r>
              <a:rPr lang="nb-NO" sz="2000" dirty="0" err="1" smtClean="0"/>
              <a:t>a.carotis</a:t>
            </a:r>
            <a:r>
              <a:rPr lang="nb-NO" sz="2000" dirty="0" smtClean="0"/>
              <a:t>, temperatur 39,2</a:t>
            </a:r>
            <a:r>
              <a:rPr lang="nb-NO" sz="2000" dirty="0" smtClean="0">
                <a:solidFill>
                  <a:srgbClr val="FF0000"/>
                </a:solidFill>
              </a:rPr>
              <a:t> </a:t>
            </a:r>
            <a:endParaRPr lang="nb-NO" sz="2000" dirty="0" smtClean="0">
              <a:solidFill>
                <a:srgbClr val="FF0000"/>
              </a:solidFill>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91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6">
            <a:extLst>
              <a:ext uri="{FF2B5EF4-FFF2-40B4-BE49-F238E27FC236}">
                <a16:creationId xmlns="" xmlns:a16="http://schemas.microsoft.com/office/drawing/2014/main" id="{ABD5CD9C-2365-4DB9-8DFA-043B2B4E8FB7}"/>
              </a:ext>
            </a:extLst>
          </p:cNvPr>
          <p:cNvPicPr>
            <a:picLocks noGrp="1" noChangeAspect="1"/>
          </p:cNvPicPr>
          <p:nvPr>
            <p:ph idx="1"/>
          </p:nvPr>
        </p:nvPicPr>
        <p:blipFill>
          <a:blip r:embed="rId3"/>
          <a:stretch>
            <a:fillRect/>
          </a:stretch>
        </p:blipFill>
        <p:spPr>
          <a:xfrm>
            <a:off x="469901" y="345680"/>
            <a:ext cx="8229600" cy="4388246"/>
          </a:xfrm>
          <a:prstGeom prst="rect">
            <a:avLst/>
          </a:prstGeom>
        </p:spPr>
      </p:pic>
      <p:sp>
        <p:nvSpPr>
          <p:cNvPr id="5" name="Rektangel 4">
            <a:extLst>
              <a:ext uri="{FF2B5EF4-FFF2-40B4-BE49-F238E27FC236}">
                <a16:creationId xmlns="" xmlns:a16="http://schemas.microsoft.com/office/drawing/2014/main" id="{05C4E1BF-5F14-486C-A603-399C9738B001}"/>
              </a:ext>
            </a:extLst>
          </p:cNvPr>
          <p:cNvSpPr/>
          <p:nvPr/>
        </p:nvSpPr>
        <p:spPr>
          <a:xfrm>
            <a:off x="1456267" y="1265219"/>
            <a:ext cx="6366933" cy="3231654"/>
          </a:xfrm>
          <a:prstGeom prst="rect">
            <a:avLst/>
          </a:prstGeom>
        </p:spPr>
        <p:txBody>
          <a:bodyPr wrap="square">
            <a:spAutoFit/>
          </a:bodyPr>
          <a:lstStyle/>
          <a:p>
            <a:r>
              <a:rPr lang="nb-NO" b="1" dirty="0"/>
              <a:t>Viktig å vite vedrørende personer med rus og/eller psykisk lidelse</a:t>
            </a:r>
          </a:p>
          <a:p>
            <a:endParaRPr lang="nb-NO" sz="1400" dirty="0"/>
          </a:p>
          <a:p>
            <a:r>
              <a:rPr lang="nb-NO" sz="1400" dirty="0"/>
              <a:t>Personer med psykiske lidelser og rusproblematikk opplever ofte en underbehandling av somatisk sykdom.</a:t>
            </a:r>
          </a:p>
          <a:p>
            <a:endParaRPr lang="nb-NO" sz="1400" dirty="0"/>
          </a:p>
          <a:p>
            <a:r>
              <a:rPr lang="nb-NO" sz="1400" dirty="0"/>
              <a:t>Det er viktig å være obs på at symptomer og adferd som følger psykisk sykdom kan bidra til at personen selv, og helsepersonell, blir mindre oppmerksom på forhold knyttet til den somatiske helsetilstanden.</a:t>
            </a:r>
          </a:p>
          <a:p>
            <a:endParaRPr lang="nb-NO" sz="1400" dirty="0"/>
          </a:p>
          <a:p>
            <a:r>
              <a:rPr lang="nb-NO" sz="1400" dirty="0"/>
              <a:t>Det kan også foreligge dårlige erfaringer med helsevesenet fra tidligere sykdomshistorier og/eller innleggelser, noe som kan vanskeliggjøre gode undersøkelser og målinger. Bruk evt. klinisk blikk i større grad.</a:t>
            </a:r>
          </a:p>
          <a:p>
            <a:endParaRPr lang="nb-NO" sz="1400" dirty="0"/>
          </a:p>
        </p:txBody>
      </p:sp>
    </p:spTree>
    <p:extLst>
      <p:ext uri="{BB962C8B-B14F-4D97-AF65-F5344CB8AC3E}">
        <p14:creationId xmlns:p14="http://schemas.microsoft.com/office/powerpoint/2010/main" val="2794582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tel 1"/>
          <p:cNvSpPr>
            <a:spLocks noGrp="1"/>
          </p:cNvSpPr>
          <p:nvPr>
            <p:ph type="title"/>
          </p:nvPr>
        </p:nvSpPr>
        <p:spPr>
          <a:xfrm>
            <a:off x="457200" y="491729"/>
            <a:ext cx="8229600" cy="416719"/>
          </a:xfrm>
        </p:spPr>
        <p:txBody>
          <a:bodyPr/>
          <a:lstStyle/>
          <a:p>
            <a:pPr eaLnBrk="1" hangingPunct="1"/>
            <a:r>
              <a:rPr lang="nn-NO" altLang="nb-NO" sz="3200" b="1">
                <a:solidFill>
                  <a:srgbClr val="41A73E"/>
                </a:solidFill>
                <a:latin typeface="Arial" pitchFamily="34" charset="0"/>
                <a:cs typeface="Arial" pitchFamily="34" charset="0"/>
              </a:rPr>
              <a:t>ABCDE skjema</a:t>
            </a:r>
          </a:p>
        </p:txBody>
      </p:sp>
      <p:cxnSp>
        <p:nvCxnSpPr>
          <p:cNvPr id="6" name="Rett linje 5">
            <a:extLst>
              <a:ext uri="{FF2B5EF4-FFF2-40B4-BE49-F238E27FC236}">
                <a16:creationId xmlns="" xmlns:a16="http://schemas.microsoft.com/office/drawing/2014/main" id="{E94EFED2-ED07-4D93-B597-3F300BDF9C1C}"/>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1508" name="TekstSylinder 10"/>
          <p:cNvSpPr txBox="1">
            <a:spLocks noChangeArrowheads="1"/>
          </p:cNvSpPr>
          <p:nvPr/>
        </p:nvSpPr>
        <p:spPr bwMode="auto">
          <a:xfrm>
            <a:off x="457200" y="1088232"/>
            <a:ext cx="822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nn-NO" altLang="nb-NO" sz="1800" b="1">
              <a:latin typeface="Arial" pitchFamily="34" charset="0"/>
              <a:cs typeface="Arial" pitchFamily="34" charset="0"/>
            </a:endParaRPr>
          </a:p>
          <a:p>
            <a:pPr eaLnBrk="1" hangingPunct="1">
              <a:spcBef>
                <a:spcPct val="0"/>
              </a:spcBef>
              <a:buFontTx/>
              <a:buNone/>
            </a:pPr>
            <a:endParaRPr lang="nn-NO" altLang="nb-NO" sz="1800">
              <a:latin typeface="Arial" pitchFamily="34" charset="0"/>
              <a:cs typeface="Arial" pitchFamily="34" charset="0"/>
            </a:endParaRPr>
          </a:p>
          <a:p>
            <a:pPr eaLnBrk="1" hangingPunct="1">
              <a:spcBef>
                <a:spcPct val="0"/>
              </a:spcBef>
              <a:buFontTx/>
              <a:buNone/>
            </a:pPr>
            <a:endParaRPr lang="nn-NO" altLang="nb-NO" sz="1800">
              <a:latin typeface="Arial" pitchFamily="34" charset="0"/>
              <a:cs typeface="Arial" pitchFamily="34" charset="0"/>
            </a:endParaRPr>
          </a:p>
        </p:txBody>
      </p:sp>
      <p:pic>
        <p:nvPicPr>
          <p:cNvPr id="21509"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203" y="1163343"/>
            <a:ext cx="7343594" cy="369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933" y="1145550"/>
            <a:ext cx="7366135" cy="371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tel 1"/>
          <p:cNvSpPr>
            <a:spLocks noGrp="1"/>
          </p:cNvSpPr>
          <p:nvPr>
            <p:ph type="title"/>
          </p:nvPr>
        </p:nvSpPr>
        <p:spPr>
          <a:xfrm>
            <a:off x="401639" y="481013"/>
            <a:ext cx="8229599" cy="416719"/>
          </a:xfrm>
        </p:spPr>
        <p:txBody>
          <a:bodyPr/>
          <a:lstStyle/>
          <a:p>
            <a:pPr eaLnBrk="1" hangingPunct="1"/>
            <a:r>
              <a:rPr lang="nn-NO" altLang="nb-NO" sz="3200" b="1">
                <a:latin typeface="Arial" pitchFamily="34" charset="0"/>
                <a:cs typeface="Arial" pitchFamily="34" charset="0"/>
              </a:rPr>
              <a:t>Systematisk gjennomgang av A</a:t>
            </a:r>
          </a:p>
        </p:txBody>
      </p:sp>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888933" y="2009462"/>
            <a:ext cx="7366136" cy="2847098"/>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4123634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a:xfrm>
            <a:off x="457200" y="491729"/>
            <a:ext cx="8229600" cy="416719"/>
          </a:xfrm>
        </p:spPr>
        <p:txBody>
          <a:bodyPr/>
          <a:lstStyle/>
          <a:p>
            <a:pPr eaLnBrk="1" hangingPunct="1"/>
            <a:r>
              <a:rPr lang="nn-NO" altLang="nb-NO" sz="3200" b="1" dirty="0">
                <a:solidFill>
                  <a:srgbClr val="69BE28"/>
                </a:solidFill>
                <a:latin typeface="Arial" pitchFamily="34" charset="0"/>
                <a:cs typeface="Arial" pitchFamily="34" charset="0"/>
              </a:rPr>
              <a:t>A. Luftveier</a:t>
            </a:r>
          </a:p>
        </p:txBody>
      </p:sp>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817" y="1444596"/>
            <a:ext cx="4107228"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3641" y="1444596"/>
            <a:ext cx="332175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Sylinder 8">
            <a:extLst>
              <a:ext uri="{FF2B5EF4-FFF2-40B4-BE49-F238E27FC236}">
                <a16:creationId xmlns="" xmlns:a16="http://schemas.microsoft.com/office/drawing/2014/main" id="{A8500F64-400F-42B5-92B7-4FFCF1E13E8F}"/>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828435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68401" y="1336880"/>
            <a:ext cx="540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9703" name="Tittel 1"/>
          <p:cNvSpPr txBox="1">
            <a:spLocks/>
          </p:cNvSpPr>
          <p:nvPr/>
        </p:nvSpPr>
        <p:spPr bwMode="auto">
          <a:xfrm>
            <a:off x="401637" y="261251"/>
            <a:ext cx="8229601" cy="78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nb-NO" altLang="nb-NO" b="1">
                <a:solidFill>
                  <a:srgbClr val="69BE28"/>
                </a:solidFill>
                <a:latin typeface="Arial" pitchFamily="34" charset="0"/>
                <a:cs typeface="Arial" pitchFamily="34" charset="0"/>
              </a:rPr>
              <a:t>Film til A – Luftveier</a:t>
            </a:r>
          </a:p>
        </p:txBody>
      </p:sp>
      <p:sp>
        <p:nvSpPr>
          <p:cNvPr id="3" name="Rektangel 2"/>
          <p:cNvSpPr/>
          <p:nvPr/>
        </p:nvSpPr>
        <p:spPr>
          <a:xfrm>
            <a:off x="628401"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a:solidFill>
                <a:prstClr val="white"/>
              </a:solidFill>
            </a:endParaRPr>
          </a:p>
        </p:txBody>
      </p:sp>
      <p:sp>
        <p:nvSpPr>
          <p:cNvPr id="13" name="Tittel 1"/>
          <p:cNvSpPr txBox="1">
            <a:spLocks/>
          </p:cNvSpPr>
          <p:nvPr/>
        </p:nvSpPr>
        <p:spPr bwMode="auto">
          <a:xfrm>
            <a:off x="841243" y="1605689"/>
            <a:ext cx="2042634" cy="54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a:solidFill>
                  <a:prstClr val="white"/>
                </a:solidFill>
                <a:latin typeface="Arial" pitchFamily="34" charset="0"/>
                <a:cs typeface="Arial" pitchFamily="34" charset="0"/>
              </a:rPr>
              <a:t>1. Kjevetak/-hakeløft</a:t>
            </a:r>
          </a:p>
        </p:txBody>
      </p:sp>
      <p:sp>
        <p:nvSpPr>
          <p:cNvPr id="14" name="Rektangel 1"/>
          <p:cNvSpPr>
            <a:spLocks noChangeArrowheads="1"/>
          </p:cNvSpPr>
          <p:nvPr/>
        </p:nvSpPr>
        <p:spPr bwMode="auto">
          <a:xfrm>
            <a:off x="841243" y="2411120"/>
            <a:ext cx="18800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spcBef>
                <a:spcPct val="0"/>
              </a:spcBef>
              <a:buNone/>
            </a:pPr>
            <a:r>
              <a:rPr lang="nb-NO" altLang="nb-NO" sz="1600">
                <a:solidFill>
                  <a:prstClr val="white"/>
                </a:solidFill>
                <a:latin typeface="Arial" pitchFamily="34" charset="0"/>
              </a:rPr>
              <a:t>Hensikt:</a:t>
            </a:r>
          </a:p>
          <a:p>
            <a:pPr lvl="0">
              <a:spcBef>
                <a:spcPct val="0"/>
              </a:spcBef>
              <a:buNone/>
            </a:pPr>
            <a:r>
              <a:rPr lang="nb-NO" altLang="nb-NO" sz="1600">
                <a:solidFill>
                  <a:prstClr val="white"/>
                </a:solidFill>
                <a:latin typeface="Arial" pitchFamily="34" charset="0"/>
              </a:rPr>
              <a:t>Åpne luftveiene og etablere frie luftveier for å unngå </a:t>
            </a:r>
            <a:r>
              <a:rPr lang="nb-NO" altLang="nb-NO" sz="1600" err="1">
                <a:solidFill>
                  <a:prstClr val="white"/>
                </a:solidFill>
                <a:latin typeface="Arial" pitchFamily="34" charset="0"/>
              </a:rPr>
              <a:t>hypoxisk</a:t>
            </a:r>
            <a:r>
              <a:rPr lang="nb-NO" altLang="nb-NO" sz="1600">
                <a:solidFill>
                  <a:prstClr val="white"/>
                </a:solidFill>
                <a:latin typeface="Arial" pitchFamily="34" charset="0"/>
              </a:rPr>
              <a:t> hjertestans  </a:t>
            </a:r>
          </a:p>
        </p:txBody>
      </p:sp>
      <p:pic>
        <p:nvPicPr>
          <p:cNvPr id="16" name="Bilde 15"/>
          <p:cNvPicPr/>
          <p:nvPr/>
        </p:nvPicPr>
        <p:blipFill rotWithShape="1">
          <a:blip r:embed="rId5"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sp>
        <p:nvSpPr>
          <p:cNvPr id="2" name="TekstSylinder 1">
            <a:extLst>
              <a:ext uri="{FF2B5EF4-FFF2-40B4-BE49-F238E27FC236}">
                <a16:creationId xmlns="" xmlns:a16="http://schemas.microsoft.com/office/drawing/2014/main" id="{CE5F0099-FB4B-4A9F-A85B-28223E16650C}"/>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996899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 xmlns:a16="http://schemas.microsoft.com/office/drawing/2014/main" id="{81C28F13-A81B-4CB1-95B8-4EA3CF717605}"/>
              </a:ext>
            </a:extLst>
          </p:cNvPr>
          <p:cNvPicPr>
            <a:picLocks noChangeAspect="1"/>
          </p:cNvPicPr>
          <p:nvPr/>
        </p:nvPicPr>
        <p:blipFill>
          <a:blip r:embed="rId3"/>
          <a:stretch>
            <a:fillRect/>
          </a:stretch>
        </p:blipFill>
        <p:spPr>
          <a:xfrm>
            <a:off x="1359127" y="929046"/>
            <a:ext cx="6339099" cy="3384192"/>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829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353226" y="929046"/>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5" name="TekstSylinder 4"/>
          <p:cNvSpPr txBox="1"/>
          <p:nvPr/>
        </p:nvSpPr>
        <p:spPr>
          <a:xfrm>
            <a:off x="5004482" y="1433536"/>
            <a:ext cx="2336112" cy="1015663"/>
          </a:xfrm>
          <a:prstGeom prst="rect">
            <a:avLst/>
          </a:prstGeom>
          <a:noFill/>
        </p:spPr>
        <p:txBody>
          <a:bodyPr wrap="square" rtlCol="0">
            <a:spAutoFit/>
          </a:bodyPr>
          <a:lstStyle/>
          <a:p>
            <a:pPr algn="r"/>
            <a:r>
              <a:rPr lang="nb-NO" sz="3000" b="1"/>
              <a:t>Praktisk øvelse</a:t>
            </a:r>
          </a:p>
        </p:txBody>
      </p:sp>
      <p:sp>
        <p:nvSpPr>
          <p:cNvPr id="11" name="TekstSylinder 10"/>
          <p:cNvSpPr txBox="1"/>
          <p:nvPr/>
        </p:nvSpPr>
        <p:spPr>
          <a:xfrm>
            <a:off x="5173295" y="2816859"/>
            <a:ext cx="2167299" cy="1015663"/>
          </a:xfrm>
          <a:prstGeom prst="rect">
            <a:avLst/>
          </a:prstGeom>
          <a:noFill/>
        </p:spPr>
        <p:txBody>
          <a:bodyPr wrap="square" rtlCol="0">
            <a:spAutoFit/>
          </a:bodyPr>
          <a:lstStyle/>
          <a:p>
            <a:pPr algn="r"/>
            <a:r>
              <a:rPr lang="nb-NO" sz="3000" b="1">
                <a:solidFill>
                  <a:schemeClr val="bg1"/>
                </a:solidFill>
              </a:rPr>
              <a:t>Kjevetak/-hakeløft</a:t>
            </a:r>
          </a:p>
        </p:txBody>
      </p:sp>
      <p:cxnSp>
        <p:nvCxnSpPr>
          <p:cNvPr id="12" name="Rett linje 11"/>
          <p:cNvCxnSpPr/>
          <p:nvPr/>
        </p:nvCxnSpPr>
        <p:spPr>
          <a:xfrm>
            <a:off x="5142630" y="26211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701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9703" name="Tittel 1"/>
          <p:cNvSpPr txBox="1">
            <a:spLocks/>
          </p:cNvSpPr>
          <p:nvPr/>
        </p:nvSpPr>
        <p:spPr bwMode="auto">
          <a:xfrm>
            <a:off x="401637" y="261251"/>
            <a:ext cx="8229601" cy="78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nb-NO" altLang="nb-NO" b="1">
                <a:solidFill>
                  <a:srgbClr val="69BE28"/>
                </a:solidFill>
                <a:latin typeface="Arial" pitchFamily="34" charset="0"/>
                <a:cs typeface="Arial" pitchFamily="34" charset="0"/>
              </a:rPr>
              <a:t>Film til A – Luftveier</a:t>
            </a:r>
          </a:p>
        </p:txBody>
      </p:sp>
      <p:sp>
        <p:nvSpPr>
          <p:cNvPr id="3" name="Rektangel 2"/>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3" name="Tittel 1"/>
          <p:cNvSpPr txBox="1">
            <a:spLocks/>
          </p:cNvSpPr>
          <p:nvPr/>
        </p:nvSpPr>
        <p:spPr bwMode="auto">
          <a:xfrm>
            <a:off x="863188" y="1415499"/>
            <a:ext cx="1957513" cy="54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a:solidFill>
                  <a:prstClr val="white"/>
                </a:solidFill>
                <a:latin typeface="Arial" pitchFamily="34" charset="0"/>
                <a:cs typeface="Arial" pitchFamily="34" charset="0"/>
              </a:rPr>
              <a:t>2. Sideleie</a:t>
            </a:r>
          </a:p>
        </p:txBody>
      </p:sp>
      <p:pic>
        <p:nvPicPr>
          <p:cNvPr id="16" name="Bilde 15"/>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4098" name="Picture 2" descr="C:\Presentasjoner\KlinObs Kommune\Bilder til Eva\Bilde 10 (2).pn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0347" y="1339822"/>
            <a:ext cx="5429168" cy="2880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 xmlns:a16="http://schemas.microsoft.com/office/drawing/2014/main" id="{CA62E8F2-46A1-4D34-ACC7-843886B41654}"/>
              </a:ext>
            </a:extLst>
          </p:cNvPr>
          <p:cNvSpPr txBox="1"/>
          <p:nvPr/>
        </p:nvSpPr>
        <p:spPr>
          <a:xfrm>
            <a:off x="58968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
        <p:nvSpPr>
          <p:cNvPr id="10" name="Rektangel 1"/>
          <p:cNvSpPr>
            <a:spLocks noChangeArrowheads="1"/>
          </p:cNvSpPr>
          <p:nvPr/>
        </p:nvSpPr>
        <p:spPr bwMode="auto">
          <a:xfrm>
            <a:off x="863188" y="1964905"/>
            <a:ext cx="18800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b-NO" altLang="nb-NO" sz="1400">
                <a:solidFill>
                  <a:schemeClr val="bg1"/>
                </a:solidFill>
                <a:latin typeface="Arial" pitchFamily="34" charset="0"/>
              </a:rPr>
              <a:t>Hensikt: </a:t>
            </a:r>
          </a:p>
          <a:p>
            <a:pPr>
              <a:spcBef>
                <a:spcPct val="0"/>
              </a:spcBef>
              <a:buFontTx/>
              <a:buNone/>
            </a:pPr>
            <a:r>
              <a:rPr lang="nb-NO" altLang="nb-NO" sz="1400">
                <a:solidFill>
                  <a:schemeClr val="bg1"/>
                </a:solidFill>
                <a:latin typeface="Arial" pitchFamily="34" charset="0"/>
              </a:rPr>
              <a:t>Sikre frie luftveier, unngå at tungen faller bak, og at oppkast o.l. blokkerer luftveien.​</a:t>
            </a:r>
          </a:p>
        </p:txBody>
      </p:sp>
    </p:spTree>
    <p:extLst>
      <p:ext uri="{BB962C8B-B14F-4D97-AF65-F5344CB8AC3E}">
        <p14:creationId xmlns:p14="http://schemas.microsoft.com/office/powerpoint/2010/main" val="379099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 xmlns:a16="http://schemas.microsoft.com/office/drawing/2014/main" id="{BD11D714-8404-40C2-8EA6-46463E8BF5FD}"/>
              </a:ext>
            </a:extLst>
          </p:cNvPr>
          <p:cNvPicPr>
            <a:picLocks noChangeAspect="1"/>
          </p:cNvPicPr>
          <p:nvPr/>
        </p:nvPicPr>
        <p:blipFill>
          <a:blip r:embed="rId3"/>
          <a:stretch>
            <a:fillRect/>
          </a:stretch>
        </p:blipFill>
        <p:spPr>
          <a:xfrm>
            <a:off x="1316030" y="969923"/>
            <a:ext cx="6381210" cy="3384192"/>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383963" y="969923"/>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grpSp>
      <p:sp>
        <p:nvSpPr>
          <p:cNvPr id="5" name="TekstSylinder 4"/>
          <p:cNvSpPr txBox="1"/>
          <p:nvPr/>
        </p:nvSpPr>
        <p:spPr>
          <a:xfrm>
            <a:off x="5004482" y="1458936"/>
            <a:ext cx="2336112" cy="1015663"/>
          </a:xfrm>
          <a:prstGeom prst="rect">
            <a:avLst/>
          </a:prstGeom>
          <a:noFill/>
        </p:spPr>
        <p:txBody>
          <a:bodyPr wrap="square" rtlCol="0">
            <a:spAutoFit/>
          </a:bodyPr>
          <a:lstStyle/>
          <a:p>
            <a:pPr algn="r"/>
            <a:r>
              <a:rPr lang="nb-NO" sz="3000" b="1"/>
              <a:t>Praktisk øvelse</a:t>
            </a:r>
          </a:p>
        </p:txBody>
      </p:sp>
      <p:sp>
        <p:nvSpPr>
          <p:cNvPr id="11" name="TekstSylinder 10"/>
          <p:cNvSpPr txBox="1"/>
          <p:nvPr/>
        </p:nvSpPr>
        <p:spPr>
          <a:xfrm>
            <a:off x="5173295" y="2842259"/>
            <a:ext cx="2167299" cy="553998"/>
          </a:xfrm>
          <a:prstGeom prst="rect">
            <a:avLst/>
          </a:prstGeom>
          <a:noFill/>
        </p:spPr>
        <p:txBody>
          <a:bodyPr wrap="square" rtlCol="0">
            <a:spAutoFit/>
          </a:bodyPr>
          <a:lstStyle/>
          <a:p>
            <a:pPr algn="r"/>
            <a:r>
              <a:rPr lang="nb-NO" sz="3000" b="1">
                <a:solidFill>
                  <a:prstClr val="white"/>
                </a:solidFill>
              </a:rPr>
              <a:t>Sideleie</a:t>
            </a:r>
          </a:p>
        </p:txBody>
      </p:sp>
      <p:cxnSp>
        <p:nvCxnSpPr>
          <p:cNvPr id="12" name="Rett linje 11"/>
          <p:cNvCxnSpPr/>
          <p:nvPr/>
        </p:nvCxnSpPr>
        <p:spPr>
          <a:xfrm>
            <a:off x="5142630" y="26465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447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 xmlns:a16="http://schemas.microsoft.com/office/drawing/2014/main" id="{0239FC79-6197-4A7E-90A8-543288048F3D}"/>
              </a:ext>
            </a:extLst>
          </p:cNvPr>
          <p:cNvSpPr>
            <a:spLocks noGrp="1"/>
          </p:cNvSpPr>
          <p:nvPr>
            <p:ph idx="1"/>
          </p:nvPr>
        </p:nvSpPr>
        <p:spPr>
          <a:xfrm>
            <a:off x="1308100" y="1567474"/>
            <a:ext cx="7378700" cy="3394472"/>
          </a:xfrm>
        </p:spPr>
        <p:txBody>
          <a:bodyPr/>
          <a:lstStyle/>
          <a:p>
            <a:r>
              <a:rPr lang="nb-NO" sz="2400" dirty="0"/>
              <a:t>Tilkobling nettverk til nedlastning av filmer</a:t>
            </a:r>
          </a:p>
          <a:p>
            <a:r>
              <a:rPr lang="nb-NO" sz="2400" dirty="0"/>
              <a:t>Er PC koblet til stor skjerm?</a:t>
            </a:r>
          </a:p>
          <a:p>
            <a:r>
              <a:rPr lang="nb-NO" sz="2400" dirty="0"/>
              <a:t>Kan filmene spilles?</a:t>
            </a:r>
          </a:p>
          <a:p>
            <a:r>
              <a:rPr lang="nb-NO" sz="2400" dirty="0"/>
              <a:t>Er det god lyd og lydkvalitet?</a:t>
            </a:r>
          </a:p>
        </p:txBody>
      </p:sp>
      <p:sp>
        <p:nvSpPr>
          <p:cNvPr id="4" name="Tittel 1">
            <a:extLst>
              <a:ext uri="{FF2B5EF4-FFF2-40B4-BE49-F238E27FC236}">
                <a16:creationId xmlns="" xmlns:a16="http://schemas.microsoft.com/office/drawing/2014/main" id="{B1F9734C-B327-4056-9FD9-6581815F6691}"/>
              </a:ext>
            </a:extLst>
          </p:cNvPr>
          <p:cNvSpPr txBox="1">
            <a:spLocks/>
          </p:cNvSpPr>
          <p:nvPr/>
        </p:nvSpPr>
        <p:spPr bwMode="auto">
          <a:xfrm>
            <a:off x="457200" y="548877"/>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b-NO" altLang="nb-NO" sz="3200" b="1" i="0" u="none" strike="noStrike" kern="1200" cap="none" spc="0" normalizeH="0" baseline="0" noProof="0">
                <a:ln>
                  <a:noFill/>
                </a:ln>
                <a:solidFill>
                  <a:srgbClr val="41A73E"/>
                </a:solidFill>
                <a:effectLst/>
                <a:uLnTx/>
                <a:uFillTx/>
                <a:latin typeface="Arial" pitchFamily="34" charset="0"/>
                <a:ea typeface="+mj-ea"/>
                <a:cs typeface="Arial" pitchFamily="34" charset="0"/>
              </a:rPr>
              <a:t>Tekniske vurderinger før oppstart</a:t>
            </a:r>
          </a:p>
        </p:txBody>
      </p:sp>
    </p:spTree>
    <p:extLst>
      <p:ext uri="{BB962C8B-B14F-4D97-AF65-F5344CB8AC3E}">
        <p14:creationId xmlns:p14="http://schemas.microsoft.com/office/powerpoint/2010/main" val="4201065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9703" name="Tittel 1"/>
          <p:cNvSpPr txBox="1">
            <a:spLocks/>
          </p:cNvSpPr>
          <p:nvPr/>
        </p:nvSpPr>
        <p:spPr bwMode="auto">
          <a:xfrm>
            <a:off x="401637" y="261251"/>
            <a:ext cx="8229601" cy="78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nb-NO" altLang="nb-NO" b="1">
                <a:solidFill>
                  <a:srgbClr val="69BE28"/>
                </a:solidFill>
                <a:latin typeface="Arial" pitchFamily="34" charset="0"/>
                <a:cs typeface="Arial" pitchFamily="34" charset="0"/>
              </a:rPr>
              <a:t>Film til A – Luftveier</a:t>
            </a:r>
          </a:p>
        </p:txBody>
      </p:sp>
      <p:sp>
        <p:nvSpPr>
          <p:cNvPr id="3" name="Rektangel 2"/>
          <p:cNvSpPr/>
          <p:nvPr/>
        </p:nvSpPr>
        <p:spPr>
          <a:xfrm>
            <a:off x="650346" y="1334256"/>
            <a:ext cx="2340000" cy="3073152"/>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3" name="Tittel 1"/>
          <p:cNvSpPr txBox="1">
            <a:spLocks/>
          </p:cNvSpPr>
          <p:nvPr/>
        </p:nvSpPr>
        <p:spPr bwMode="auto">
          <a:xfrm>
            <a:off x="863188" y="1547169"/>
            <a:ext cx="1957513" cy="54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a:solidFill>
                  <a:prstClr val="white"/>
                </a:solidFill>
                <a:latin typeface="Arial" pitchFamily="34" charset="0"/>
                <a:cs typeface="Arial" pitchFamily="34" charset="0"/>
              </a:rPr>
              <a:t>3. Fjerne </a:t>
            </a:r>
            <a:r>
              <a:rPr lang="nn-NO" altLang="nb-NO" sz="1800" b="1" err="1">
                <a:solidFill>
                  <a:prstClr val="white"/>
                </a:solidFill>
                <a:latin typeface="Arial" pitchFamily="34" charset="0"/>
                <a:cs typeface="Arial" pitchFamily="34" charset="0"/>
              </a:rPr>
              <a:t>fremmedlegeme</a:t>
            </a:r>
            <a:endParaRPr lang="nn-NO" altLang="nb-NO" sz="1800" b="1">
              <a:solidFill>
                <a:prstClr val="white"/>
              </a:solidFill>
              <a:latin typeface="Arial" pitchFamily="34" charset="0"/>
              <a:cs typeface="Arial" pitchFamily="34" charset="0"/>
            </a:endParaRPr>
          </a:p>
        </p:txBody>
      </p:sp>
      <p:sp>
        <p:nvSpPr>
          <p:cNvPr id="14" name="Rektangel 1"/>
          <p:cNvSpPr>
            <a:spLocks noChangeArrowheads="1"/>
          </p:cNvSpPr>
          <p:nvPr/>
        </p:nvSpPr>
        <p:spPr bwMode="auto">
          <a:xfrm>
            <a:off x="739599" y="2308710"/>
            <a:ext cx="2242695"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spcBef>
                <a:spcPct val="0"/>
              </a:spcBef>
              <a:buNone/>
            </a:pPr>
            <a:r>
              <a:rPr lang="nb-NO" altLang="nb-NO" sz="1600">
                <a:solidFill>
                  <a:prstClr val="white"/>
                </a:solidFill>
                <a:latin typeface="Arial" pitchFamily="34" charset="0"/>
              </a:rPr>
              <a:t>Hensikt: </a:t>
            </a:r>
          </a:p>
          <a:p>
            <a:pPr lvl="0">
              <a:spcBef>
                <a:spcPct val="0"/>
              </a:spcBef>
              <a:buNone/>
            </a:pPr>
            <a:r>
              <a:rPr lang="nb-NO" altLang="nb-NO" sz="1600">
                <a:solidFill>
                  <a:prstClr val="white"/>
                </a:solidFill>
                <a:latin typeface="Arial" pitchFamily="34" charset="0"/>
              </a:rPr>
              <a:t>Unngå </a:t>
            </a:r>
            <a:r>
              <a:rPr lang="nb-NO" altLang="nb-NO" sz="1600" err="1">
                <a:solidFill>
                  <a:prstClr val="white"/>
                </a:solidFill>
                <a:latin typeface="Arial" pitchFamily="34" charset="0"/>
              </a:rPr>
              <a:t>hypoksisk</a:t>
            </a:r>
            <a:r>
              <a:rPr lang="nb-NO" altLang="nb-NO" sz="1600">
                <a:solidFill>
                  <a:prstClr val="white"/>
                </a:solidFill>
                <a:latin typeface="Arial" pitchFamily="34" charset="0"/>
              </a:rPr>
              <a:t> hjertestans på grunn av manglende oksygen, ved å fjerne fremmed-legeme som blokkerer luftveiene​.</a:t>
            </a:r>
          </a:p>
          <a:p>
            <a:pPr>
              <a:spcBef>
                <a:spcPct val="0"/>
              </a:spcBef>
              <a:buFontTx/>
              <a:buNone/>
            </a:pPr>
            <a:endParaRPr lang="nb-NO" altLang="nb-NO" sz="1400">
              <a:solidFill>
                <a:prstClr val="white"/>
              </a:solidFill>
              <a:latin typeface="Arial" pitchFamily="34" charset="0"/>
            </a:endParaRPr>
          </a:p>
        </p:txBody>
      </p:sp>
      <p:sp>
        <p:nvSpPr>
          <p:cNvPr id="5" name="TekstSylinder 4"/>
          <p:cNvSpPr txBox="1"/>
          <p:nvPr/>
        </p:nvSpPr>
        <p:spPr>
          <a:xfrm>
            <a:off x="6188657" y="3972163"/>
            <a:ext cx="2231136" cy="230832"/>
          </a:xfrm>
          <a:prstGeom prst="rect">
            <a:avLst/>
          </a:prstGeom>
          <a:noFill/>
        </p:spPr>
        <p:txBody>
          <a:bodyPr wrap="square" rtlCol="0">
            <a:spAutoFit/>
          </a:bodyPr>
          <a:lstStyle/>
          <a:p>
            <a:pPr algn="r"/>
            <a:r>
              <a:rPr lang="nb-NO" sz="900" b="1">
                <a:solidFill>
                  <a:prstClr val="white"/>
                </a:solidFill>
              </a:rPr>
              <a:t>Klikk på bildet for å gå til filmen.</a:t>
            </a:r>
          </a:p>
        </p:txBody>
      </p:sp>
      <p:pic>
        <p:nvPicPr>
          <p:cNvPr id="16" name="Bilde 15"/>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5122" name="Picture 2" descr="C:\Presentasjoner\KlinObs Kommune\Bilder til Eva\Bilde 15 (1).pn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00362" y="1346956"/>
            <a:ext cx="5422106" cy="307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 xmlns:a16="http://schemas.microsoft.com/office/drawing/2014/main" id="{F62AEDC4-A3FC-46BD-9B6E-55978B8046FB}"/>
              </a:ext>
            </a:extLst>
          </p:cNvPr>
          <p:cNvSpPr txBox="1"/>
          <p:nvPr/>
        </p:nvSpPr>
        <p:spPr>
          <a:xfrm>
            <a:off x="5918400" y="4089130"/>
            <a:ext cx="2486001" cy="261610"/>
          </a:xfrm>
          <a:prstGeom prst="rect">
            <a:avLst/>
          </a:prstGeom>
          <a:noFill/>
        </p:spPr>
        <p:txBody>
          <a:bodyPr wrap="square" rtlCol="0">
            <a:spAutoFit/>
          </a:bodyPr>
          <a:lstStyle/>
          <a:p>
            <a:pPr algn="r"/>
            <a:r>
              <a:rPr lang="nb-NO" sz="1050" dirty="0">
                <a:solidFill>
                  <a:prstClr val="black"/>
                </a:solidFill>
              </a:rPr>
              <a:t>Klikk på bildet for å gå til filmen</a:t>
            </a:r>
          </a:p>
        </p:txBody>
      </p:sp>
    </p:spTree>
    <p:extLst>
      <p:ext uri="{BB962C8B-B14F-4D97-AF65-F5344CB8AC3E}">
        <p14:creationId xmlns:p14="http://schemas.microsoft.com/office/powerpoint/2010/main" val="99150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C:\Presentasjoner\KlinObs Kommune\Bilder til Eva\Bilde 15 (1).png">
            <a:hlinkClick r:id="rId3"/>
            <a:extLst>
              <a:ext uri="{FF2B5EF4-FFF2-40B4-BE49-F238E27FC236}">
                <a16:creationId xmlns="" xmlns:a16="http://schemas.microsoft.com/office/drawing/2014/main" id="{02F9CCFB-3E30-4DF8-BFE8-B174DECED5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86800" y="948010"/>
            <a:ext cx="5948631" cy="33715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197518" y="955046"/>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grpSp>
      <p:sp>
        <p:nvSpPr>
          <p:cNvPr id="5" name="TekstSylinder 4"/>
          <p:cNvSpPr txBox="1"/>
          <p:nvPr/>
        </p:nvSpPr>
        <p:spPr>
          <a:xfrm>
            <a:off x="4940982" y="1458936"/>
            <a:ext cx="2336112" cy="1015663"/>
          </a:xfrm>
          <a:prstGeom prst="rect">
            <a:avLst/>
          </a:prstGeom>
          <a:noFill/>
        </p:spPr>
        <p:txBody>
          <a:bodyPr wrap="square" rtlCol="0">
            <a:spAutoFit/>
          </a:bodyPr>
          <a:lstStyle/>
          <a:p>
            <a:pPr algn="r"/>
            <a:r>
              <a:rPr lang="nb-NO" sz="3000" b="1"/>
              <a:t>Praktisk øvelse</a:t>
            </a:r>
          </a:p>
        </p:txBody>
      </p:sp>
      <p:sp>
        <p:nvSpPr>
          <p:cNvPr id="11" name="TekstSylinder 10"/>
          <p:cNvSpPr txBox="1"/>
          <p:nvPr/>
        </p:nvSpPr>
        <p:spPr>
          <a:xfrm>
            <a:off x="5109795" y="2842259"/>
            <a:ext cx="2167299" cy="1477328"/>
          </a:xfrm>
          <a:prstGeom prst="rect">
            <a:avLst/>
          </a:prstGeom>
          <a:noFill/>
        </p:spPr>
        <p:txBody>
          <a:bodyPr wrap="square" rtlCol="0">
            <a:spAutoFit/>
          </a:bodyPr>
          <a:lstStyle/>
          <a:p>
            <a:pPr algn="r"/>
            <a:r>
              <a:rPr lang="nb-NO" sz="3000" b="1">
                <a:solidFill>
                  <a:prstClr val="white"/>
                </a:solidFill>
              </a:rPr>
              <a:t>Fjerne fremmed-legeme</a:t>
            </a:r>
          </a:p>
        </p:txBody>
      </p:sp>
      <p:cxnSp>
        <p:nvCxnSpPr>
          <p:cNvPr id="12" name="Rett linje 11"/>
          <p:cNvCxnSpPr/>
          <p:nvPr/>
        </p:nvCxnSpPr>
        <p:spPr>
          <a:xfrm>
            <a:off x="5079130" y="26465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358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830" y="1154545"/>
            <a:ext cx="7507997" cy="378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tel 1"/>
          <p:cNvSpPr>
            <a:spLocks noGrp="1"/>
          </p:cNvSpPr>
          <p:nvPr>
            <p:ph type="title"/>
          </p:nvPr>
        </p:nvSpPr>
        <p:spPr>
          <a:xfrm>
            <a:off x="301188" y="493424"/>
            <a:ext cx="8430499" cy="416719"/>
          </a:xfrm>
        </p:spPr>
        <p:txBody>
          <a:bodyPr/>
          <a:lstStyle/>
          <a:p>
            <a:pPr eaLnBrk="1" hangingPunct="1"/>
            <a:r>
              <a:rPr lang="nn-NO" altLang="nb-NO" sz="3200" b="1" dirty="0">
                <a:latin typeface="Arial" pitchFamily="34" charset="0"/>
                <a:cs typeface="Arial" pitchFamily="34" charset="0"/>
              </a:rPr>
              <a:t>Oppsummering av A og </a:t>
            </a:r>
            <a:r>
              <a:rPr lang="nn-NO" altLang="nb-NO" sz="3200" b="1" dirty="0" err="1">
                <a:latin typeface="Arial" pitchFamily="34" charset="0"/>
                <a:cs typeface="Arial" pitchFamily="34" charset="0"/>
              </a:rPr>
              <a:t>egenvurdering</a:t>
            </a:r>
            <a:endParaRPr lang="nn-NO" altLang="nb-NO" sz="3200" b="1" dirty="0">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8" name="Rektangel 7"/>
          <p:cNvSpPr/>
          <p:nvPr/>
        </p:nvSpPr>
        <p:spPr>
          <a:xfrm>
            <a:off x="582830" y="1364565"/>
            <a:ext cx="7507997" cy="668217"/>
          </a:xfrm>
          <a:prstGeom prst="rect">
            <a:avLst/>
          </a:prstGeom>
          <a:solidFill>
            <a:srgbClr val="66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tel 1"/>
          <p:cNvSpPr>
            <a:spLocks noGrp="1"/>
          </p:cNvSpPr>
          <p:nvPr>
            <p:ph type="title"/>
          </p:nvPr>
        </p:nvSpPr>
        <p:spPr>
          <a:xfrm>
            <a:off x="457200" y="491729"/>
            <a:ext cx="8229600" cy="416719"/>
          </a:xfrm>
        </p:spPr>
        <p:txBody>
          <a:bodyPr/>
          <a:lstStyle/>
          <a:p>
            <a:pPr eaLnBrk="1" hangingPunct="1"/>
            <a:r>
              <a:rPr lang="nn-NO" altLang="nb-NO" sz="3200" b="1">
                <a:latin typeface="Arial" pitchFamily="34" charset="0"/>
                <a:cs typeface="Arial" pitchFamily="34" charset="0"/>
              </a:rPr>
              <a:t>A – Luftveier</a:t>
            </a:r>
            <a:r>
              <a:rPr lang="nn-NO" altLang="nb-NO" sz="3200"/>
              <a:t> – Husk!</a:t>
            </a:r>
            <a:endParaRPr lang="nn-NO" altLang="nb-NO" sz="3200" b="1">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7653" name="TekstSylinder 10"/>
          <p:cNvSpPr txBox="1">
            <a:spLocks noChangeArrowheads="1"/>
          </p:cNvSpPr>
          <p:nvPr/>
        </p:nvSpPr>
        <p:spPr bwMode="auto">
          <a:xfrm>
            <a:off x="927457" y="1160073"/>
            <a:ext cx="743276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1200"/>
              </a:spcBef>
              <a:buFont typeface="Arial" panose="020B0604020202020204" pitchFamily="34" charset="0"/>
              <a:buChar char="–"/>
              <a:defRPr/>
            </a:pPr>
            <a:r>
              <a:rPr lang="nb-NO" altLang="nb-NO" sz="1800" dirty="0">
                <a:solidFill>
                  <a:srgbClr val="000000"/>
                </a:solidFill>
                <a:latin typeface="Arial" panose="020B0604020202020204" pitchFamily="34" charset="0"/>
              </a:rPr>
              <a:t>En våken person som snakker uanstrengt eller i hele setninger har i utgangspunktet frie luftveier. Da kan du umiddelbart gå videre til observasjoner på «B» respirasjon</a:t>
            </a:r>
          </a:p>
          <a:p>
            <a:pPr marL="285750" indent="-285750">
              <a:spcBef>
                <a:spcPts val="1200"/>
              </a:spcBef>
              <a:buFont typeface="Arial" panose="020B0604020202020204" pitchFamily="34" charset="0"/>
              <a:buChar char="–"/>
              <a:defRPr/>
            </a:pPr>
            <a:r>
              <a:rPr lang="nb-NO" altLang="nb-NO" sz="1800" dirty="0">
                <a:solidFill>
                  <a:srgbClr val="000000"/>
                </a:solidFill>
                <a:latin typeface="Arial" panose="020B0604020202020204" pitchFamily="34" charset="0"/>
              </a:rPr>
              <a:t>Hos personer med nedsatt bevissthet, eller som er bevisstløse, er hakeløft/kjevetak og sideleie enkle og livreddende tiltak. Åpne samtidig munnen og sjekk for fremmedlegeme, sekret og lignende</a:t>
            </a:r>
          </a:p>
          <a:p>
            <a:pPr marL="285750" indent="-285750">
              <a:spcBef>
                <a:spcPts val="1200"/>
              </a:spcBef>
              <a:buFont typeface="Arial" panose="020B0604020202020204" pitchFamily="34" charset="0"/>
              <a:buChar char="–"/>
              <a:defRPr/>
            </a:pPr>
            <a:r>
              <a:rPr lang="nb-NO" altLang="nb-NO" sz="1800" dirty="0">
                <a:solidFill>
                  <a:srgbClr val="000000"/>
                </a:solidFill>
                <a:latin typeface="Arial" panose="020B0604020202020204" pitchFamily="34" charset="0"/>
              </a:rPr>
              <a:t>Gå aldri fra en person med ufrie luftveier</a:t>
            </a:r>
          </a:p>
          <a:p>
            <a:pPr marL="285750" indent="-285750">
              <a:spcBef>
                <a:spcPts val="1200"/>
              </a:spcBef>
              <a:buFont typeface="Arial" panose="020B0604020202020204" pitchFamily="34" charset="0"/>
              <a:buChar char="–"/>
              <a:defRPr/>
            </a:pPr>
            <a:r>
              <a:rPr lang="nb-NO" altLang="nb-NO" sz="1800" dirty="0">
                <a:solidFill>
                  <a:srgbClr val="000000"/>
                </a:solidFill>
                <a:latin typeface="Arial" panose="020B0604020202020204" pitchFamily="34" charset="0"/>
              </a:rPr>
              <a:t>Be om hjelp! Ring 113 for å få bistand til videre vurdering og tiltak</a:t>
            </a:r>
          </a:p>
        </p:txBody>
      </p:sp>
      <p:sp>
        <p:nvSpPr>
          <p:cNvPr id="5" name="TekstSylinder 4">
            <a:extLst>
              <a:ext uri="{FF2B5EF4-FFF2-40B4-BE49-F238E27FC236}">
                <a16:creationId xmlns="" xmlns:a16="http://schemas.microsoft.com/office/drawing/2014/main" id="{0AE9BE9D-D5E0-4F16-A922-01398AE3974E}"/>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0699" y="1142184"/>
            <a:ext cx="7362603" cy="370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tel 1"/>
          <p:cNvSpPr>
            <a:spLocks noGrp="1"/>
          </p:cNvSpPr>
          <p:nvPr>
            <p:ph type="title"/>
          </p:nvPr>
        </p:nvSpPr>
        <p:spPr>
          <a:xfrm>
            <a:off x="325439" y="491729"/>
            <a:ext cx="8493125" cy="416719"/>
          </a:xfrm>
        </p:spPr>
        <p:txBody>
          <a:bodyPr/>
          <a:lstStyle/>
          <a:p>
            <a:pPr eaLnBrk="1" hangingPunct="1"/>
            <a:r>
              <a:rPr lang="nn-NO" altLang="nb-NO" sz="3200" b="1">
                <a:latin typeface="Arial" pitchFamily="34" charset="0"/>
                <a:cs typeface="Arial" pitchFamily="34" charset="0"/>
              </a:rPr>
              <a:t>Systematisk gjennomgang av B</a:t>
            </a:r>
            <a:endParaRPr lang="nn-NO" altLang="nb-NO" sz="3600" b="1">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5B889F84-9517-417D-8C73-8E8A845D3199}"/>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 xmlns:a16="http://schemas.microsoft.com/office/drawing/2014/main" id="{5BD2C36E-CBBE-48BA-99D5-BEF32B3F1F73}"/>
              </a:ext>
            </a:extLst>
          </p:cNvPr>
          <p:cNvSpPr/>
          <p:nvPr/>
        </p:nvSpPr>
        <p:spPr>
          <a:xfrm>
            <a:off x="888932" y="2772076"/>
            <a:ext cx="7366136" cy="2084484"/>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9" name="Rektangel 8">
            <a:extLst>
              <a:ext uri="{FF2B5EF4-FFF2-40B4-BE49-F238E27FC236}">
                <a16:creationId xmlns="" xmlns:a16="http://schemas.microsoft.com/office/drawing/2014/main" id="{BEC2EF99-89BC-48AD-8702-EE00C801C925}"/>
              </a:ext>
            </a:extLst>
          </p:cNvPr>
          <p:cNvSpPr/>
          <p:nvPr/>
        </p:nvSpPr>
        <p:spPr>
          <a:xfrm>
            <a:off x="887165" y="1142184"/>
            <a:ext cx="7366136" cy="859183"/>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106917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idx="4294967295"/>
          </p:nvPr>
        </p:nvSpPr>
        <p:spPr>
          <a:xfrm>
            <a:off x="0" y="492125"/>
            <a:ext cx="8229600" cy="415925"/>
          </a:xfrm>
        </p:spPr>
        <p:txBody>
          <a:bodyPr/>
          <a:lstStyle/>
          <a:p>
            <a:pPr eaLnBrk="1" hangingPunct="1"/>
            <a:r>
              <a:rPr lang="nn-NO" altLang="nb-NO" sz="3200" b="1">
                <a:solidFill>
                  <a:srgbClr val="69BE28"/>
                </a:solidFill>
                <a:latin typeface="Arial" pitchFamily="34" charset="0"/>
                <a:cs typeface="Arial" pitchFamily="34" charset="0"/>
              </a:rPr>
              <a:t>B. Respirasjon</a:t>
            </a:r>
          </a:p>
        </p:txBody>
      </p:sp>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pic>
        <p:nvPicPr>
          <p:cNvPr id="4" name="Bilde 3">
            <a:extLst>
              <a:ext uri="{FF2B5EF4-FFF2-40B4-BE49-F238E27FC236}">
                <a16:creationId xmlns="" xmlns:a16="http://schemas.microsoft.com/office/drawing/2014/main" id="{CC4008C4-FB7D-4604-8508-6AA1EB77C948}"/>
              </a:ext>
            </a:extLst>
          </p:cNvPr>
          <p:cNvPicPr>
            <a:picLocks noChangeAspect="1"/>
          </p:cNvPicPr>
          <p:nvPr/>
        </p:nvPicPr>
        <p:blipFill>
          <a:blip r:embed="rId3"/>
          <a:stretch>
            <a:fillRect/>
          </a:stretch>
        </p:blipFill>
        <p:spPr>
          <a:xfrm>
            <a:off x="792000" y="1227404"/>
            <a:ext cx="7560000" cy="2034730"/>
          </a:xfrm>
          <a:prstGeom prst="rect">
            <a:avLst/>
          </a:prstGeom>
        </p:spPr>
      </p:pic>
      <p:sp>
        <p:nvSpPr>
          <p:cNvPr id="6" name="TekstSylinder 5">
            <a:extLst>
              <a:ext uri="{FF2B5EF4-FFF2-40B4-BE49-F238E27FC236}">
                <a16:creationId xmlns="" xmlns:a16="http://schemas.microsoft.com/office/drawing/2014/main" id="{DF8D2750-689A-4A62-8C14-2EE1E39BDCB1}"/>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1653566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9703" name="Tittel 1"/>
          <p:cNvSpPr txBox="1">
            <a:spLocks/>
          </p:cNvSpPr>
          <p:nvPr/>
        </p:nvSpPr>
        <p:spPr bwMode="auto">
          <a:xfrm>
            <a:off x="401637" y="261251"/>
            <a:ext cx="8229601" cy="78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nb-NO" altLang="nb-NO" b="1">
                <a:solidFill>
                  <a:srgbClr val="69BE28"/>
                </a:solidFill>
                <a:latin typeface="Arial" pitchFamily="34" charset="0"/>
                <a:cs typeface="Arial" pitchFamily="34" charset="0"/>
              </a:rPr>
              <a:t>Film til B – Respirasjon</a:t>
            </a:r>
          </a:p>
        </p:txBody>
      </p:sp>
      <p:sp>
        <p:nvSpPr>
          <p:cNvPr id="3" name="Rektangel 2"/>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3" name="Tittel 1"/>
          <p:cNvSpPr txBox="1">
            <a:spLocks/>
          </p:cNvSpPr>
          <p:nvPr/>
        </p:nvSpPr>
        <p:spPr bwMode="auto">
          <a:xfrm>
            <a:off x="863188" y="1455725"/>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a:solidFill>
                  <a:prstClr val="white"/>
                </a:solidFill>
                <a:latin typeface="Arial" pitchFamily="34" charset="0"/>
                <a:cs typeface="Arial" pitchFamily="34" charset="0"/>
              </a:rPr>
              <a:t>1. Respirasjons-frekvens:</a:t>
            </a:r>
          </a:p>
        </p:txBody>
      </p:sp>
      <p:sp>
        <p:nvSpPr>
          <p:cNvPr id="14" name="Rektangel 1"/>
          <p:cNvSpPr>
            <a:spLocks noChangeArrowheads="1"/>
          </p:cNvSpPr>
          <p:nvPr/>
        </p:nvSpPr>
        <p:spPr bwMode="auto">
          <a:xfrm>
            <a:off x="863187" y="2118520"/>
            <a:ext cx="19575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spcBef>
                <a:spcPct val="0"/>
              </a:spcBef>
              <a:buNone/>
            </a:pPr>
            <a:r>
              <a:rPr lang="nb-NO" altLang="nb-NO" sz="1400">
                <a:solidFill>
                  <a:prstClr val="white"/>
                </a:solidFill>
                <a:latin typeface="Arial" pitchFamily="34" charset="0"/>
              </a:rPr>
              <a:t>Hensikt:​ ​</a:t>
            </a:r>
          </a:p>
          <a:p>
            <a:pPr lvl="0">
              <a:spcBef>
                <a:spcPct val="0"/>
              </a:spcBef>
              <a:buNone/>
            </a:pPr>
            <a:r>
              <a:rPr lang="nb-NO" altLang="nb-NO" sz="1400">
                <a:solidFill>
                  <a:prstClr val="white"/>
                </a:solidFill>
                <a:latin typeface="Arial" pitchFamily="34" charset="0"/>
              </a:rPr>
              <a:t>Avdekke avvik i normal respirasjons-frekvens som kan være første tegn på alvorlig sykdoms-utvikling.</a:t>
            </a:r>
          </a:p>
          <a:p>
            <a:pPr>
              <a:spcBef>
                <a:spcPct val="0"/>
              </a:spcBef>
              <a:buFontTx/>
              <a:buNone/>
            </a:pPr>
            <a:endParaRPr lang="nb-NO" altLang="nb-NO" sz="1400">
              <a:solidFill>
                <a:prstClr val="white"/>
              </a:solidFill>
              <a:latin typeface="Arial" pitchFamily="34" charset="0"/>
            </a:endParaRPr>
          </a:p>
        </p:txBody>
      </p:sp>
      <p:sp>
        <p:nvSpPr>
          <p:cNvPr id="5" name="TekstSylinder 4"/>
          <p:cNvSpPr txBox="1"/>
          <p:nvPr/>
        </p:nvSpPr>
        <p:spPr>
          <a:xfrm>
            <a:off x="6188657" y="3972163"/>
            <a:ext cx="2231136" cy="230832"/>
          </a:xfrm>
          <a:prstGeom prst="rect">
            <a:avLst/>
          </a:prstGeom>
          <a:noFill/>
        </p:spPr>
        <p:txBody>
          <a:bodyPr wrap="square" rtlCol="0">
            <a:spAutoFit/>
          </a:bodyPr>
          <a:lstStyle/>
          <a:p>
            <a:pPr algn="r"/>
            <a:r>
              <a:rPr lang="nb-NO" sz="900" b="1">
                <a:solidFill>
                  <a:prstClr val="white"/>
                </a:solidFill>
              </a:rPr>
              <a:t>Klikk på bildet for å gå til filmen.</a:t>
            </a:r>
          </a:p>
        </p:txBody>
      </p:sp>
      <p:pic>
        <p:nvPicPr>
          <p:cNvPr id="16" name="Bilde 15"/>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1026" name="Picture 2" descr="C:\Presentasjoner\KlinObs Kommune\Bilder\Respirasjon.png">
            <a:hlinkClick r:id="rId4"/>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2085" y="1336880"/>
            <a:ext cx="540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 xmlns:a16="http://schemas.microsoft.com/office/drawing/2014/main" id="{F22B2940-1F52-40CB-B5CF-B9B7CA002BA8}"/>
              </a:ext>
            </a:extLst>
          </p:cNvPr>
          <p:cNvSpPr txBox="1"/>
          <p:nvPr/>
        </p:nvSpPr>
        <p:spPr>
          <a:xfrm>
            <a:off x="5882400" y="3960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3270919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 xmlns:a16="http://schemas.microsoft.com/office/drawing/2014/main" id="{9C38E853-F8AB-4D15-807C-EB2AFE927D22}"/>
              </a:ext>
            </a:extLst>
          </p:cNvPr>
          <p:cNvPicPr>
            <a:picLocks noChangeAspect="1"/>
          </p:cNvPicPr>
          <p:nvPr/>
        </p:nvPicPr>
        <p:blipFill>
          <a:blip r:embed="rId3"/>
          <a:stretch>
            <a:fillRect/>
          </a:stretch>
        </p:blipFill>
        <p:spPr>
          <a:xfrm>
            <a:off x="1418198" y="1002954"/>
            <a:ext cx="6339099" cy="3384192"/>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435970" y="1002954"/>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5271182" y="1509736"/>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4838700" y="2893059"/>
            <a:ext cx="2768595" cy="923330"/>
          </a:xfrm>
          <a:prstGeom prst="rect">
            <a:avLst/>
          </a:prstGeom>
          <a:noFill/>
        </p:spPr>
        <p:txBody>
          <a:bodyPr wrap="square" rtlCol="0">
            <a:spAutoFit/>
          </a:bodyPr>
          <a:lstStyle/>
          <a:p>
            <a:pPr algn="r">
              <a:lnSpc>
                <a:spcPct val="90000"/>
              </a:lnSpc>
            </a:pPr>
            <a:r>
              <a:rPr lang="nb-NO" sz="3000" b="1" dirty="0">
                <a:solidFill>
                  <a:prstClr val="white"/>
                </a:solidFill>
              </a:rPr>
              <a:t>Respirasjons-frekvens</a:t>
            </a:r>
          </a:p>
        </p:txBody>
      </p:sp>
      <p:cxnSp>
        <p:nvCxnSpPr>
          <p:cNvPr id="12" name="Rett linje 11"/>
          <p:cNvCxnSpPr/>
          <p:nvPr/>
        </p:nvCxnSpPr>
        <p:spPr>
          <a:xfrm>
            <a:off x="5409330" y="26973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381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Presentasjoner\KlinObs Kommune\Bilder til Eva\Bilde 22 (1).png">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75315" y="1336880"/>
            <a:ext cx="5430962" cy="288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linje 5">
            <a:extLst>
              <a:ext uri="{FF2B5EF4-FFF2-40B4-BE49-F238E27FC236}">
                <a16:creationId xmlns="" xmlns:a16="http://schemas.microsoft.com/office/drawing/2014/main" id="{EB2EA950-7FCA-43BD-8023-80797D41B488}"/>
              </a:ext>
            </a:extLst>
          </p:cNvPr>
          <p:cNvCxnSpPr/>
          <p:nvPr/>
        </p:nvCxnSpPr>
        <p:spPr>
          <a:xfrm>
            <a:off x="401638" y="286942"/>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9703" name="Tittel 1"/>
          <p:cNvSpPr txBox="1">
            <a:spLocks/>
          </p:cNvSpPr>
          <p:nvPr/>
        </p:nvSpPr>
        <p:spPr bwMode="auto">
          <a:xfrm>
            <a:off x="401637" y="261251"/>
            <a:ext cx="8229601" cy="78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nb-NO" altLang="nb-NO" b="1">
                <a:solidFill>
                  <a:srgbClr val="69BE28"/>
                </a:solidFill>
                <a:latin typeface="Arial" pitchFamily="34" charset="0"/>
                <a:cs typeface="Arial" pitchFamily="34" charset="0"/>
              </a:rPr>
              <a:t>Film til B – Respirasjon</a:t>
            </a:r>
          </a:p>
        </p:txBody>
      </p:sp>
      <p:sp>
        <p:nvSpPr>
          <p:cNvPr id="3" name="Rektangel 2"/>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3" name="Tittel 1"/>
          <p:cNvSpPr txBox="1">
            <a:spLocks/>
          </p:cNvSpPr>
          <p:nvPr/>
        </p:nvSpPr>
        <p:spPr bwMode="auto">
          <a:xfrm>
            <a:off x="727001" y="1452301"/>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dirty="0">
                <a:solidFill>
                  <a:prstClr val="white"/>
                </a:solidFill>
                <a:latin typeface="Arial" pitchFamily="34" charset="0"/>
                <a:cs typeface="Arial" pitchFamily="34" charset="0"/>
              </a:rPr>
              <a:t>2. Oksygen-</a:t>
            </a:r>
            <a:r>
              <a:rPr lang="nn-NO" altLang="nb-NO" sz="1800" b="1" dirty="0" err="1">
                <a:solidFill>
                  <a:prstClr val="white"/>
                </a:solidFill>
                <a:latin typeface="Arial" pitchFamily="34" charset="0"/>
                <a:cs typeface="Arial" pitchFamily="34" charset="0"/>
              </a:rPr>
              <a:t>metning</a:t>
            </a:r>
            <a:r>
              <a:rPr lang="nn-NO" altLang="nb-NO" sz="1800" b="1" dirty="0">
                <a:solidFill>
                  <a:prstClr val="white"/>
                </a:solidFill>
                <a:latin typeface="Arial" pitchFamily="34" charset="0"/>
                <a:cs typeface="Arial" pitchFamily="34" charset="0"/>
              </a:rPr>
              <a:t>:</a:t>
            </a:r>
          </a:p>
        </p:txBody>
      </p:sp>
      <p:sp>
        <p:nvSpPr>
          <p:cNvPr id="14" name="Rektangel 1"/>
          <p:cNvSpPr>
            <a:spLocks noChangeArrowheads="1"/>
          </p:cNvSpPr>
          <p:nvPr/>
        </p:nvSpPr>
        <p:spPr bwMode="auto">
          <a:xfrm>
            <a:off x="650346" y="2118520"/>
            <a:ext cx="232496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b-NO" altLang="nb-NO" sz="1600" b="1" dirty="0">
                <a:solidFill>
                  <a:prstClr val="white"/>
                </a:solidFill>
                <a:latin typeface="Arial" pitchFamily="34" charset="0"/>
              </a:rPr>
              <a:t>Hensikt:</a:t>
            </a:r>
          </a:p>
          <a:p>
            <a:pPr>
              <a:spcBef>
                <a:spcPct val="0"/>
              </a:spcBef>
              <a:buFontTx/>
              <a:buNone/>
            </a:pPr>
            <a:r>
              <a:rPr lang="nb-NO" altLang="nb-NO" sz="1600" dirty="0">
                <a:solidFill>
                  <a:prstClr val="white"/>
                </a:solidFill>
                <a:latin typeface="Arial" pitchFamily="34" charset="0"/>
              </a:rPr>
              <a:t>Måle oksygen-metningen i kapillært hemoglobin - for å få et bilde på om personen har tilfredsstillende oksygennivå </a:t>
            </a:r>
            <a:r>
              <a:rPr lang="nb-NO" altLang="nb-NO" sz="1400" dirty="0">
                <a:solidFill>
                  <a:prstClr val="white"/>
                </a:solidFill>
                <a:latin typeface="Arial" pitchFamily="34" charset="0"/>
              </a:rPr>
              <a:t>.</a:t>
            </a:r>
          </a:p>
        </p:txBody>
      </p:sp>
      <p:pic>
        <p:nvPicPr>
          <p:cNvPr id="16" name="Bilde 15"/>
          <p:cNvPicPr/>
          <p:nvPr/>
        </p:nvPicPr>
        <p:blipFill rotWithShape="1">
          <a:blip r:embed="rId5"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sp>
        <p:nvSpPr>
          <p:cNvPr id="9" name="TekstSylinder 8">
            <a:extLst>
              <a:ext uri="{FF2B5EF4-FFF2-40B4-BE49-F238E27FC236}">
                <a16:creationId xmlns="" xmlns:a16="http://schemas.microsoft.com/office/drawing/2014/main" id="{9B5152C4-ABDE-4F1F-AB74-C37570DF3F20}"/>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white"/>
                </a:solidFill>
              </a:rPr>
              <a:t>Klikk på bildet for å gå til filmen</a:t>
            </a:r>
          </a:p>
        </p:txBody>
      </p:sp>
    </p:spTree>
    <p:extLst>
      <p:ext uri="{BB962C8B-B14F-4D97-AF65-F5344CB8AC3E}">
        <p14:creationId xmlns:p14="http://schemas.microsoft.com/office/powerpoint/2010/main" val="2729355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 xmlns:a16="http://schemas.microsoft.com/office/drawing/2014/main" id="{E4BF8D77-2AC5-437B-8780-8F9E721C2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1565" y="973666"/>
            <a:ext cx="4514177" cy="3342726"/>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102570" y="971993"/>
            <a:ext cx="3371753" cy="3343037"/>
            <a:chOff x="4747933" y="1414852"/>
            <a:chExt cx="3371753" cy="3390670"/>
          </a:xfrm>
        </p:grpSpPr>
        <p:sp>
          <p:nvSpPr>
            <p:cNvPr id="3" name="Rettvinklet trekant 2"/>
            <p:cNvSpPr/>
            <p:nvPr/>
          </p:nvSpPr>
          <p:spPr>
            <a:xfrm flipH="1">
              <a:off x="4747933" y="1421330"/>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3099" y="1414852"/>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4823946" y="1451845"/>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5020895" y="2816859"/>
            <a:ext cx="2167299" cy="923330"/>
          </a:xfrm>
          <a:prstGeom prst="rect">
            <a:avLst/>
          </a:prstGeom>
          <a:noFill/>
        </p:spPr>
        <p:txBody>
          <a:bodyPr wrap="square" rtlCol="0">
            <a:spAutoFit/>
          </a:bodyPr>
          <a:lstStyle/>
          <a:p>
            <a:pPr algn="r">
              <a:lnSpc>
                <a:spcPct val="90000"/>
              </a:lnSpc>
            </a:pPr>
            <a:r>
              <a:rPr lang="nn-NO" altLang="nb-NO" sz="3000" b="1">
                <a:solidFill>
                  <a:prstClr val="white"/>
                </a:solidFill>
              </a:rPr>
              <a:t>Oksygen-</a:t>
            </a:r>
            <a:r>
              <a:rPr lang="nn-NO" altLang="nb-NO" sz="3000" b="1" err="1">
                <a:solidFill>
                  <a:prstClr val="white"/>
                </a:solidFill>
              </a:rPr>
              <a:t>metning</a:t>
            </a:r>
            <a:endParaRPr lang="nb-NO" sz="3000" b="1">
              <a:solidFill>
                <a:prstClr val="white"/>
              </a:solidFill>
            </a:endParaRPr>
          </a:p>
        </p:txBody>
      </p:sp>
      <p:cxnSp>
        <p:nvCxnSpPr>
          <p:cNvPr id="12" name="Rett linje 11"/>
          <p:cNvCxnSpPr/>
          <p:nvPr/>
        </p:nvCxnSpPr>
        <p:spPr>
          <a:xfrm>
            <a:off x="4990230" y="26211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2948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266" name="Tittel 1"/>
          <p:cNvSpPr>
            <a:spLocks noGrp="1"/>
          </p:cNvSpPr>
          <p:nvPr>
            <p:ph type="title" idx="4294967295"/>
          </p:nvPr>
        </p:nvSpPr>
        <p:spPr>
          <a:xfrm>
            <a:off x="0" y="492125"/>
            <a:ext cx="9144000" cy="415925"/>
          </a:xfrm>
        </p:spPr>
        <p:txBody>
          <a:bodyPr/>
          <a:lstStyle/>
          <a:p>
            <a:pPr eaLnBrk="1" hangingPunct="1"/>
            <a:r>
              <a:rPr lang="nn-NO" altLang="nb-NO" sz="3200" b="1" dirty="0">
                <a:solidFill>
                  <a:srgbClr val="41A73E"/>
                </a:solidFill>
                <a:latin typeface="Arial" pitchFamily="34" charset="0"/>
                <a:cs typeface="Arial" pitchFamily="34" charset="0"/>
              </a:rPr>
              <a:t>Klinisk observasjonskompetanse</a:t>
            </a:r>
          </a:p>
        </p:txBody>
      </p:sp>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11270" name="TekstSylinder 1"/>
          <p:cNvSpPr txBox="1">
            <a:spLocks noChangeArrowheads="1"/>
          </p:cNvSpPr>
          <p:nvPr/>
        </p:nvSpPr>
        <p:spPr bwMode="auto">
          <a:xfrm>
            <a:off x="942975" y="1264444"/>
            <a:ext cx="7029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marR="0" lvl="0" indent="-285750" algn="l" defTabSz="457200" rtl="0" eaLnBrk="0" fontAlgn="base" latinLnBrk="0" hangingPunct="0">
              <a:lnSpc>
                <a:spcPct val="100000"/>
              </a:lnSpc>
              <a:spcBef>
                <a:spcPct val="0"/>
              </a:spcBef>
              <a:spcAft>
                <a:spcPct val="0"/>
              </a:spcAft>
              <a:buClrTx/>
              <a:buSzTx/>
              <a:buFont typeface="Arial" pitchFamily="34" charset="0"/>
              <a:buChar char="•"/>
              <a:tabLst/>
              <a:defRPr/>
            </a:pPr>
            <a:r>
              <a:rPr kumimoji="0" lang="nb-NO" altLang="nb-NO" sz="1800" b="0" i="0" u="none" strike="noStrike" kern="1200" cap="none" spc="0" normalizeH="0" baseline="0" noProof="0">
                <a:ln>
                  <a:noFill/>
                </a:ln>
                <a:solidFill>
                  <a:prstClr val="black"/>
                </a:solidFill>
                <a:effectLst/>
                <a:uLnTx/>
                <a:uFillTx/>
                <a:latin typeface="Arial" pitchFamily="34" charset="0"/>
                <a:ea typeface="+mn-ea"/>
                <a:cs typeface="+mn-cs"/>
              </a:rPr>
              <a:t>Hvordan bruke modellen for å oppnå systematisk og fleksibel kompetansebygging?</a:t>
            </a:r>
          </a:p>
          <a:p>
            <a:pPr marL="285750" marR="0" lvl="0" indent="-285750" algn="l" defTabSz="457200" rtl="0" eaLnBrk="0" fontAlgn="base" latinLnBrk="0" hangingPunct="0">
              <a:lnSpc>
                <a:spcPct val="100000"/>
              </a:lnSpc>
              <a:spcBef>
                <a:spcPct val="0"/>
              </a:spcBef>
              <a:spcAft>
                <a:spcPct val="0"/>
              </a:spcAft>
              <a:buClrTx/>
              <a:buSzTx/>
              <a:buFont typeface="Arial" pitchFamily="34" charset="0"/>
              <a:buChar char="•"/>
              <a:tabLst/>
              <a:defRPr/>
            </a:pPr>
            <a:r>
              <a:rPr kumimoji="0" lang="nb-NO" altLang="nb-NO" sz="1800" b="0" i="0" u="none" strike="noStrike" kern="1200" cap="none" spc="0" normalizeH="0" baseline="0" noProof="0">
                <a:ln>
                  <a:noFill/>
                </a:ln>
                <a:solidFill>
                  <a:prstClr val="black"/>
                </a:solidFill>
                <a:effectLst/>
                <a:uLnTx/>
                <a:uFillTx/>
                <a:latin typeface="Arial" pitchFamily="34" charset="0"/>
                <a:ea typeface="+mn-ea"/>
                <a:cs typeface="+mn-cs"/>
              </a:rPr>
              <a:t>Hvordan jobbe med kompetanseområdet etter forbedringsmodellen PDSA?</a:t>
            </a:r>
          </a:p>
        </p:txBody>
      </p:sp>
      <p:pic>
        <p:nvPicPr>
          <p:cNvPr id="3" name="Bilde 2" descr="Et bilde som inneholder skjermbilde&#10;&#10;Automatisk generert beskrivelse">
            <a:extLst>
              <a:ext uri="{FF2B5EF4-FFF2-40B4-BE49-F238E27FC236}">
                <a16:creationId xmlns="" xmlns:a16="http://schemas.microsoft.com/office/drawing/2014/main" id="{E4F546D6-BAD7-4609-B26F-78E2B6ED7B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275" y="2571750"/>
            <a:ext cx="7029450" cy="2285488"/>
          </a:xfrm>
          <a:prstGeom prst="rect">
            <a:avLst/>
          </a:prstGeom>
        </p:spPr>
      </p:pic>
      <p:pic>
        <p:nvPicPr>
          <p:cNvPr id="7" name="Picture 2" descr="C:\Presentasjoner\KlinObs Kommune\Ny logo og nye filer\01-Nasjonal logo\PNG\01_USHT-emblem-CMYK.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6800" y="4711074"/>
            <a:ext cx="360000" cy="339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2227" name="Rubrik 2"/>
          <p:cNvSpPr>
            <a:spLocks noGrp="1" noChangeArrowheads="1"/>
          </p:cNvSpPr>
          <p:nvPr>
            <p:ph type="title"/>
          </p:nvPr>
        </p:nvSpPr>
        <p:spPr>
          <a:xfrm>
            <a:off x="953146" y="294238"/>
            <a:ext cx="6594931" cy="601266"/>
          </a:xfrm>
        </p:spPr>
        <p:txBody>
          <a:bodyPr/>
          <a:lstStyle/>
          <a:p>
            <a:pPr eaLnBrk="1" hangingPunct="1"/>
            <a:r>
              <a:rPr lang="sv-SE" altLang="nb-NO" sz="3200" b="1" dirty="0" smtClean="0">
                <a:solidFill>
                  <a:srgbClr val="69BE28"/>
                </a:solidFill>
                <a:latin typeface="Arial" pitchFamily="34" charset="0"/>
                <a:cs typeface="Arial" pitchFamily="34" charset="0"/>
              </a:rPr>
              <a:t>Oksygentilførsel</a:t>
            </a:r>
            <a:endParaRPr lang="sv-SE" altLang="nb-NO" sz="2000" b="1" dirty="0">
              <a:solidFill>
                <a:srgbClr val="69BE28"/>
              </a:solidFill>
              <a:latin typeface="Arial" pitchFamily="34" charset="0"/>
              <a:cs typeface="Arial" pitchFamily="34" charset="0"/>
            </a:endParaRPr>
          </a:p>
        </p:txBody>
      </p:sp>
      <p:sp>
        <p:nvSpPr>
          <p:cNvPr id="52232" name="TekstSylinder 1"/>
          <p:cNvSpPr txBox="1">
            <a:spLocks noChangeArrowheads="1"/>
          </p:cNvSpPr>
          <p:nvPr/>
        </p:nvSpPr>
        <p:spPr bwMode="auto">
          <a:xfrm>
            <a:off x="1758460" y="2591037"/>
            <a:ext cx="2879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nb-NO" altLang="nb-NO" sz="1600" dirty="0">
                <a:solidFill>
                  <a:srgbClr val="000000"/>
                </a:solidFill>
                <a:cs typeface="Arial" pitchFamily="34" charset="0"/>
              </a:rPr>
              <a:t>1–4 liter pr. minutt, 24-34 %</a:t>
            </a:r>
          </a:p>
        </p:txBody>
      </p:sp>
      <p:sp>
        <p:nvSpPr>
          <p:cNvPr id="52233" name="TekstSylinder 8"/>
          <p:cNvSpPr txBox="1">
            <a:spLocks noChangeArrowheads="1"/>
          </p:cNvSpPr>
          <p:nvPr/>
        </p:nvSpPr>
        <p:spPr bwMode="auto">
          <a:xfrm>
            <a:off x="4701689" y="2591037"/>
            <a:ext cx="2846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nb-NO" altLang="nb-NO" sz="1600" dirty="0">
                <a:solidFill>
                  <a:srgbClr val="000000"/>
                </a:solidFill>
                <a:cs typeface="Arial" pitchFamily="34" charset="0"/>
              </a:rPr>
              <a:t>5–8 liter pr. minutt, 35-60 %</a:t>
            </a:r>
          </a:p>
        </p:txBody>
      </p:sp>
      <p:sp>
        <p:nvSpPr>
          <p:cNvPr id="52234" name="TekstSylinder 9"/>
          <p:cNvSpPr txBox="1">
            <a:spLocks noChangeArrowheads="1"/>
          </p:cNvSpPr>
          <p:nvPr/>
        </p:nvSpPr>
        <p:spPr bwMode="auto">
          <a:xfrm>
            <a:off x="1758460" y="4650124"/>
            <a:ext cx="3024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nb-NO" altLang="nb-NO" sz="1600" dirty="0">
                <a:solidFill>
                  <a:srgbClr val="000000"/>
                </a:solidFill>
                <a:cs typeface="Arial" pitchFamily="34" charset="0"/>
              </a:rPr>
              <a:t>10–15 liter pr. minutt, 60-90 %</a:t>
            </a:r>
          </a:p>
        </p:txBody>
      </p:sp>
      <p:sp>
        <p:nvSpPr>
          <p:cNvPr id="52235" name="TekstSylinder 10"/>
          <p:cNvSpPr txBox="1">
            <a:spLocks noChangeArrowheads="1"/>
          </p:cNvSpPr>
          <p:nvPr/>
        </p:nvSpPr>
        <p:spPr bwMode="auto">
          <a:xfrm>
            <a:off x="4701689" y="4666727"/>
            <a:ext cx="2952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nb-NO" altLang="nb-NO" sz="1600" dirty="0">
                <a:solidFill>
                  <a:srgbClr val="000000"/>
                </a:solidFill>
                <a:cs typeface="Arial" pitchFamily="34" charset="0"/>
              </a:rPr>
              <a:t>1–15 liter pr. minutt, 24-90 %</a:t>
            </a:r>
          </a:p>
        </p:txBody>
      </p:sp>
      <p:cxnSp>
        <p:nvCxnSpPr>
          <p:cNvPr id="52236" name="Rett linje 12"/>
          <p:cNvCxnSpPr>
            <a:cxnSpLocks noChangeShapeType="1"/>
          </p:cNvCxnSpPr>
          <p:nvPr/>
        </p:nvCxnSpPr>
        <p:spPr bwMode="auto">
          <a:xfrm>
            <a:off x="392906" y="294238"/>
            <a:ext cx="8229600" cy="1191"/>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pic>
        <p:nvPicPr>
          <p:cNvPr id="2" name="Bild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2181" y="1046849"/>
            <a:ext cx="5231050" cy="1544188"/>
          </a:xfrm>
          <a:prstGeom prst="rect">
            <a:avLst/>
          </a:prstGeom>
        </p:spPr>
      </p:pic>
      <p:pic>
        <p:nvPicPr>
          <p:cNvPr id="3" name="Bild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2181" y="3036094"/>
            <a:ext cx="5231050" cy="1544188"/>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705" y="1050311"/>
            <a:ext cx="774223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tel 1"/>
          <p:cNvSpPr>
            <a:spLocks noGrp="1"/>
          </p:cNvSpPr>
          <p:nvPr>
            <p:ph type="title"/>
          </p:nvPr>
        </p:nvSpPr>
        <p:spPr>
          <a:xfrm>
            <a:off x="325439" y="491729"/>
            <a:ext cx="8493125" cy="416719"/>
          </a:xfrm>
        </p:spPr>
        <p:txBody>
          <a:bodyPr/>
          <a:lstStyle/>
          <a:p>
            <a:pPr eaLnBrk="1" hangingPunct="1"/>
            <a:r>
              <a:rPr lang="nn-NO" altLang="nb-NO" sz="3200" b="1" dirty="0">
                <a:latin typeface="Arial" pitchFamily="34" charset="0"/>
                <a:ea typeface="+mn-ea"/>
                <a:cs typeface="Arial" pitchFamily="34" charset="0"/>
              </a:rPr>
              <a:t>Oppsummering av B og </a:t>
            </a:r>
            <a:r>
              <a:rPr lang="nn-NO" altLang="nb-NO" sz="3200" b="1" dirty="0" err="1">
                <a:latin typeface="Arial" pitchFamily="34" charset="0"/>
                <a:ea typeface="+mn-ea"/>
                <a:cs typeface="Arial" pitchFamily="34" charset="0"/>
              </a:rPr>
              <a:t>egenvurdering</a:t>
            </a:r>
            <a:endParaRPr lang="nn-NO" altLang="nb-NO" sz="3200" b="1" dirty="0">
              <a:latin typeface="Arial" pitchFamily="34" charset="0"/>
              <a:ea typeface="+mn-ea"/>
              <a:cs typeface="Arial" pitchFamily="34" charset="0"/>
            </a:endParaRPr>
          </a:p>
        </p:txBody>
      </p:sp>
      <p:cxnSp>
        <p:nvCxnSpPr>
          <p:cNvPr id="6" name="Rett linje 5">
            <a:extLst>
              <a:ext uri="{FF2B5EF4-FFF2-40B4-BE49-F238E27FC236}">
                <a16:creationId xmlns="" xmlns:a16="http://schemas.microsoft.com/office/drawing/2014/main" id="{5B889F84-9517-417D-8C73-8E8A845D3199}"/>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654704" y="1964661"/>
            <a:ext cx="7742239" cy="792827"/>
          </a:xfrm>
          <a:prstGeom prst="rect">
            <a:avLst/>
          </a:prstGeom>
          <a:solidFill>
            <a:srgbClr val="66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3971743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821" y="1137199"/>
            <a:ext cx="7366136" cy="371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tel 1"/>
          <p:cNvSpPr>
            <a:spLocks noGrp="1"/>
          </p:cNvSpPr>
          <p:nvPr>
            <p:ph type="title"/>
          </p:nvPr>
        </p:nvSpPr>
        <p:spPr>
          <a:xfrm>
            <a:off x="325439" y="491729"/>
            <a:ext cx="8493125" cy="416719"/>
          </a:xfrm>
        </p:spPr>
        <p:txBody>
          <a:bodyPr/>
          <a:lstStyle/>
          <a:p>
            <a:pPr eaLnBrk="1" hangingPunct="1"/>
            <a:r>
              <a:rPr lang="nn-NO" altLang="nb-NO" sz="3200" b="1">
                <a:latin typeface="Arial" pitchFamily="34" charset="0"/>
                <a:cs typeface="Arial" pitchFamily="34" charset="0"/>
              </a:rPr>
              <a:t>Systematisk gjennomgang av C</a:t>
            </a:r>
            <a:endParaRPr lang="nn-NO" altLang="nb-NO" sz="3600" b="1">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55F0E0D1-BFB3-44AC-A4F4-62EB418706A1}"/>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 xmlns:a16="http://schemas.microsoft.com/office/drawing/2014/main" id="{5D3BB777-7441-445C-88A9-9672D43C0BE3}"/>
              </a:ext>
            </a:extLst>
          </p:cNvPr>
          <p:cNvSpPr/>
          <p:nvPr/>
        </p:nvSpPr>
        <p:spPr>
          <a:xfrm>
            <a:off x="818821" y="3407342"/>
            <a:ext cx="7366136" cy="1449217"/>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9" name="Rektangel 8">
            <a:extLst>
              <a:ext uri="{FF2B5EF4-FFF2-40B4-BE49-F238E27FC236}">
                <a16:creationId xmlns="" xmlns:a16="http://schemas.microsoft.com/office/drawing/2014/main" id="{189D40AF-D47C-4E1E-836C-860230A20D5A}"/>
              </a:ext>
            </a:extLst>
          </p:cNvPr>
          <p:cNvSpPr/>
          <p:nvPr/>
        </p:nvSpPr>
        <p:spPr>
          <a:xfrm>
            <a:off x="818821" y="1142184"/>
            <a:ext cx="7366136" cy="1629816"/>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1360821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idx="4294967295"/>
          </p:nvPr>
        </p:nvSpPr>
        <p:spPr>
          <a:xfrm>
            <a:off x="0" y="492125"/>
            <a:ext cx="8229600" cy="415925"/>
          </a:xfrm>
        </p:spPr>
        <p:txBody>
          <a:bodyPr/>
          <a:lstStyle/>
          <a:p>
            <a:pPr eaLnBrk="1" hangingPunct="1"/>
            <a:r>
              <a:rPr lang="nn-NO" altLang="nb-NO" sz="3200" b="1">
                <a:solidFill>
                  <a:srgbClr val="69BE28"/>
                </a:solidFill>
                <a:latin typeface="Arial" pitchFamily="34" charset="0"/>
                <a:cs typeface="Arial" pitchFamily="34" charset="0"/>
              </a:rPr>
              <a:t>C. Sirkulasjon</a:t>
            </a:r>
          </a:p>
        </p:txBody>
      </p:sp>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792000" y="3313236"/>
            <a:ext cx="7560000" cy="338554"/>
          </a:xfrm>
          <a:prstGeom prst="rect">
            <a:avLst/>
          </a:prstGeom>
          <a:noFill/>
        </p:spPr>
        <p:txBody>
          <a:bodyPr wrap="square" rtlCol="0">
            <a:spAutoFit/>
          </a:bodyPr>
          <a:lstStyle/>
          <a:p>
            <a:r>
              <a:rPr lang="nb-NO" sz="1600" dirty="0">
                <a:solidFill>
                  <a:prstClr val="black"/>
                </a:solidFill>
              </a:rPr>
              <a:t> </a:t>
            </a:r>
          </a:p>
        </p:txBody>
      </p:sp>
      <p:pic>
        <p:nvPicPr>
          <p:cNvPr id="3" name="Bilde 2">
            <a:extLst>
              <a:ext uri="{FF2B5EF4-FFF2-40B4-BE49-F238E27FC236}">
                <a16:creationId xmlns="" xmlns:a16="http://schemas.microsoft.com/office/drawing/2014/main" id="{E3EDCC0E-5E9E-4DD2-AC69-9DAD9CF3FBE9}"/>
              </a:ext>
            </a:extLst>
          </p:cNvPr>
          <p:cNvPicPr>
            <a:picLocks noChangeAspect="1"/>
          </p:cNvPicPr>
          <p:nvPr/>
        </p:nvPicPr>
        <p:blipFill>
          <a:blip r:embed="rId3"/>
          <a:stretch>
            <a:fillRect/>
          </a:stretch>
        </p:blipFill>
        <p:spPr>
          <a:xfrm>
            <a:off x="792000" y="1349140"/>
            <a:ext cx="7560000" cy="1692283"/>
          </a:xfrm>
          <a:prstGeom prst="rect">
            <a:avLst/>
          </a:prstGeom>
        </p:spPr>
      </p:pic>
      <p:sp>
        <p:nvSpPr>
          <p:cNvPr id="6" name="TekstSylinder 5">
            <a:extLst>
              <a:ext uri="{FF2B5EF4-FFF2-40B4-BE49-F238E27FC236}">
                <a16:creationId xmlns="" xmlns:a16="http://schemas.microsoft.com/office/drawing/2014/main" id="{ABA4ABD2-EE04-4FBA-AC7D-06670E0C4ADD}"/>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3725035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tel 1"/>
          <p:cNvSpPr>
            <a:spLocks noGrp="1"/>
          </p:cNvSpPr>
          <p:nvPr>
            <p:ph type="title"/>
          </p:nvPr>
        </p:nvSpPr>
        <p:spPr/>
        <p:txBody>
          <a:bodyPr/>
          <a:lstStyle/>
          <a:p>
            <a:pPr eaLnBrk="1" hangingPunct="1"/>
            <a:r>
              <a:rPr lang="nb-NO" altLang="nb-NO" sz="3200" b="1">
                <a:latin typeface="Arial" pitchFamily="34" charset="0"/>
                <a:cs typeface="Arial" pitchFamily="34" charset="0"/>
              </a:rPr>
              <a:t>Film til C</a:t>
            </a:r>
            <a:r>
              <a:rPr lang="nb-NO" altLang="nb-NO" sz="3200"/>
              <a:t> – S</a:t>
            </a:r>
            <a:r>
              <a:rPr lang="nb-NO" altLang="nb-NO" sz="3200" b="1">
                <a:latin typeface="Arial" pitchFamily="34" charset="0"/>
                <a:cs typeface="Arial" pitchFamily="34" charset="0"/>
              </a:rPr>
              <a:t>irkulasjon</a:t>
            </a:r>
          </a:p>
        </p:txBody>
      </p:sp>
      <p:sp>
        <p:nvSpPr>
          <p:cNvPr id="7" name="Rektangel 6"/>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txBox="1">
            <a:spLocks/>
          </p:cNvSpPr>
          <p:nvPr/>
        </p:nvSpPr>
        <p:spPr bwMode="auto">
          <a:xfrm>
            <a:off x="863188" y="1455725"/>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a:solidFill>
                  <a:prstClr val="white"/>
                </a:solidFill>
                <a:latin typeface="Arial" pitchFamily="34" charset="0"/>
                <a:cs typeface="Arial" pitchFamily="34" charset="0"/>
              </a:rPr>
              <a:t>1. Kapillær fyllingsgrad</a:t>
            </a:r>
          </a:p>
        </p:txBody>
      </p:sp>
      <p:sp>
        <p:nvSpPr>
          <p:cNvPr id="9" name="Rektangel 1"/>
          <p:cNvSpPr>
            <a:spLocks noChangeArrowheads="1"/>
          </p:cNvSpPr>
          <p:nvPr/>
        </p:nvSpPr>
        <p:spPr bwMode="auto">
          <a:xfrm>
            <a:off x="863187" y="2118520"/>
            <a:ext cx="195751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b-NO" altLang="nb-NO" sz="1400">
                <a:solidFill>
                  <a:prstClr val="white"/>
                </a:solidFill>
                <a:latin typeface="Arial" pitchFamily="34" charset="0"/>
              </a:rPr>
              <a:t>Hensikt:</a:t>
            </a:r>
          </a:p>
          <a:p>
            <a:pPr>
              <a:spcBef>
                <a:spcPct val="0"/>
              </a:spcBef>
              <a:buNone/>
            </a:pPr>
            <a:r>
              <a:rPr lang="nb-NO" altLang="nb-NO" sz="1400">
                <a:solidFill>
                  <a:schemeClr val="bg1"/>
                </a:solidFill>
                <a:latin typeface="Arial"/>
                <a:cs typeface="Arial"/>
              </a:rPr>
              <a:t>Rask indikasjon på sirkulasjonens status. Kapillær fylling gir en god indikasjon på personens mikrosirkulasjon</a:t>
            </a:r>
          </a:p>
        </p:txBody>
      </p:sp>
      <p:pic>
        <p:nvPicPr>
          <p:cNvPr id="10" name="Bilde 9"/>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7170" name="Picture 2" descr="C:\Presentasjoner\KlinObs Kommune\Bilder til Eva\Bilde 26.pn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0346" y="1336880"/>
            <a:ext cx="540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 xmlns:a16="http://schemas.microsoft.com/office/drawing/2014/main" id="{4BF49C72-0651-4075-9549-C9BE86D1D3E9}"/>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2433022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 xmlns:a16="http://schemas.microsoft.com/office/drawing/2014/main" id="{2AC53C05-AECF-4D78-8F20-DF5EFF669CFF}"/>
              </a:ext>
            </a:extLst>
          </p:cNvPr>
          <p:cNvPicPr>
            <a:picLocks noChangeAspect="1"/>
          </p:cNvPicPr>
          <p:nvPr/>
        </p:nvPicPr>
        <p:blipFill>
          <a:blip r:embed="rId3"/>
          <a:stretch>
            <a:fillRect/>
          </a:stretch>
        </p:blipFill>
        <p:spPr>
          <a:xfrm>
            <a:off x="1154359" y="992545"/>
            <a:ext cx="5832775" cy="3384349"/>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656746" y="992546"/>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5461682" y="1497036"/>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5274200" y="2880359"/>
            <a:ext cx="2523595" cy="923330"/>
          </a:xfrm>
          <a:prstGeom prst="rect">
            <a:avLst/>
          </a:prstGeom>
          <a:noFill/>
        </p:spPr>
        <p:txBody>
          <a:bodyPr wrap="square" rtlCol="0">
            <a:spAutoFit/>
          </a:bodyPr>
          <a:lstStyle/>
          <a:p>
            <a:pPr algn="r">
              <a:lnSpc>
                <a:spcPct val="90000"/>
              </a:lnSpc>
            </a:pPr>
            <a:r>
              <a:rPr lang="nn-NO" altLang="nb-NO" sz="3000" b="1">
                <a:solidFill>
                  <a:prstClr val="white"/>
                </a:solidFill>
              </a:rPr>
              <a:t>Kapillær fyllingsgrad</a:t>
            </a:r>
            <a:endParaRPr lang="nb-NO" sz="3000" b="1">
              <a:solidFill>
                <a:prstClr val="white"/>
              </a:solidFill>
            </a:endParaRPr>
          </a:p>
        </p:txBody>
      </p:sp>
      <p:cxnSp>
        <p:nvCxnSpPr>
          <p:cNvPr id="12" name="Rett linje 11"/>
          <p:cNvCxnSpPr/>
          <p:nvPr/>
        </p:nvCxnSpPr>
        <p:spPr>
          <a:xfrm>
            <a:off x="5599830" y="26846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775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ittel 1"/>
          <p:cNvSpPr>
            <a:spLocks noGrp="1"/>
          </p:cNvSpPr>
          <p:nvPr>
            <p:ph type="title"/>
          </p:nvPr>
        </p:nvSpPr>
        <p:spPr/>
        <p:txBody>
          <a:bodyPr/>
          <a:lstStyle/>
          <a:p>
            <a:pPr eaLnBrk="1" hangingPunct="1"/>
            <a:r>
              <a:rPr lang="nb-NO" altLang="nb-NO" sz="3200" b="1" dirty="0">
                <a:latin typeface="Arial" pitchFamily="34" charset="0"/>
                <a:cs typeface="Arial" pitchFamily="34" charset="0"/>
              </a:rPr>
              <a:t>Film til C</a:t>
            </a:r>
            <a:r>
              <a:rPr lang="nb-NO" altLang="nb-NO" sz="3200" dirty="0"/>
              <a:t> – S</a:t>
            </a:r>
            <a:r>
              <a:rPr lang="nb-NO" altLang="nb-NO" sz="3200" b="1" dirty="0">
                <a:latin typeface="Arial" pitchFamily="34" charset="0"/>
                <a:cs typeface="Arial" pitchFamily="34" charset="0"/>
              </a:rPr>
              <a:t>irkulasjon</a:t>
            </a:r>
          </a:p>
        </p:txBody>
      </p:sp>
      <p:sp>
        <p:nvSpPr>
          <p:cNvPr id="6" name="Rektangel 5"/>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7" name="Tittel 1"/>
          <p:cNvSpPr txBox="1">
            <a:spLocks/>
          </p:cNvSpPr>
          <p:nvPr/>
        </p:nvSpPr>
        <p:spPr bwMode="auto">
          <a:xfrm>
            <a:off x="863188" y="1455725"/>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a:solidFill>
                  <a:prstClr val="white"/>
                </a:solidFill>
                <a:latin typeface="Arial" pitchFamily="34" charset="0"/>
                <a:cs typeface="Arial" pitchFamily="34" charset="0"/>
              </a:rPr>
              <a:t>2. Puls</a:t>
            </a:r>
          </a:p>
        </p:txBody>
      </p:sp>
      <p:sp>
        <p:nvSpPr>
          <p:cNvPr id="8" name="Rektangel 1"/>
          <p:cNvSpPr>
            <a:spLocks noChangeArrowheads="1"/>
          </p:cNvSpPr>
          <p:nvPr/>
        </p:nvSpPr>
        <p:spPr bwMode="auto">
          <a:xfrm>
            <a:off x="863187" y="2118520"/>
            <a:ext cx="195751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b-NO" altLang="nb-NO" sz="1400">
                <a:solidFill>
                  <a:prstClr val="white"/>
                </a:solidFill>
                <a:latin typeface="Arial" pitchFamily="34" charset="0"/>
              </a:rPr>
              <a:t>Hensikt:</a:t>
            </a:r>
          </a:p>
          <a:p>
            <a:pPr>
              <a:spcBef>
                <a:spcPct val="0"/>
              </a:spcBef>
              <a:buNone/>
            </a:pPr>
            <a:r>
              <a:rPr lang="nb-NO" altLang="nb-NO" sz="1400">
                <a:solidFill>
                  <a:schemeClr val="bg1"/>
                </a:solidFill>
                <a:latin typeface="Arial"/>
                <a:cs typeface="Arial"/>
              </a:rPr>
              <a:t>Gir et raskt bilde av hjertets funksjon i form av frekvens og rytme. Indirekte gir den et innblikk i hjertets arbeid</a:t>
            </a:r>
          </a:p>
        </p:txBody>
      </p:sp>
      <p:pic>
        <p:nvPicPr>
          <p:cNvPr id="9" name="Bilde 8"/>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8194" name="Picture 2" descr="C:\Presentasjoner\KlinObs Kommune\Bilder til Eva\Bilde 28 (2).pn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0346" y="1336880"/>
            <a:ext cx="540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 xmlns:a16="http://schemas.microsoft.com/office/drawing/2014/main" id="{EF00CE1B-7DB7-4C37-85DE-D31650083868}"/>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2892268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C:\Presentasjoner\KlinObs Kommune\Bilder til Eva\Bilde 28 (2).png">
            <a:hlinkClick r:id="rId3"/>
            <a:extLst>
              <a:ext uri="{FF2B5EF4-FFF2-40B4-BE49-F238E27FC236}">
                <a16:creationId xmlns="" xmlns:a16="http://schemas.microsoft.com/office/drawing/2014/main" id="{B106C3BF-3B06-410E-B77F-68FFF3FA685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02453" y="1000520"/>
            <a:ext cx="5904818" cy="338419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298134" y="1000520"/>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4813982" y="1509736"/>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4626500" y="2893059"/>
            <a:ext cx="2523595" cy="507831"/>
          </a:xfrm>
          <a:prstGeom prst="rect">
            <a:avLst/>
          </a:prstGeom>
          <a:noFill/>
        </p:spPr>
        <p:txBody>
          <a:bodyPr wrap="square" rtlCol="0">
            <a:spAutoFit/>
          </a:bodyPr>
          <a:lstStyle/>
          <a:p>
            <a:pPr algn="r">
              <a:lnSpc>
                <a:spcPct val="90000"/>
              </a:lnSpc>
              <a:defRPr/>
            </a:pPr>
            <a:r>
              <a:rPr lang="nn-NO" altLang="nb-NO" sz="3000" b="1">
                <a:solidFill>
                  <a:prstClr val="white"/>
                </a:solidFill>
              </a:rPr>
              <a:t>Puls</a:t>
            </a:r>
            <a:endParaRPr lang="nb-NO" sz="3000" b="1">
              <a:solidFill>
                <a:prstClr val="white"/>
              </a:solidFill>
            </a:endParaRPr>
          </a:p>
        </p:txBody>
      </p:sp>
      <p:cxnSp>
        <p:nvCxnSpPr>
          <p:cNvPr id="12" name="Rett linje 11"/>
          <p:cNvCxnSpPr/>
          <p:nvPr/>
        </p:nvCxnSpPr>
        <p:spPr>
          <a:xfrm>
            <a:off x="4952130" y="26973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1831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tel 1"/>
          <p:cNvSpPr>
            <a:spLocks noGrp="1"/>
          </p:cNvSpPr>
          <p:nvPr>
            <p:ph type="title"/>
          </p:nvPr>
        </p:nvSpPr>
        <p:spPr/>
        <p:txBody>
          <a:bodyPr/>
          <a:lstStyle/>
          <a:p>
            <a:pPr eaLnBrk="1" hangingPunct="1"/>
            <a:r>
              <a:rPr lang="nb-NO" altLang="nb-NO" sz="3200" b="1">
                <a:latin typeface="Arial" pitchFamily="34" charset="0"/>
                <a:cs typeface="Arial" pitchFamily="34" charset="0"/>
              </a:rPr>
              <a:t>Film til C</a:t>
            </a:r>
            <a:r>
              <a:rPr lang="nb-NO" altLang="nb-NO" sz="3200"/>
              <a:t> – S</a:t>
            </a:r>
            <a:r>
              <a:rPr lang="nb-NO" altLang="nb-NO" sz="3200" b="1">
                <a:latin typeface="Arial" pitchFamily="34" charset="0"/>
                <a:cs typeface="Arial" pitchFamily="34" charset="0"/>
              </a:rPr>
              <a:t>irkulasjon</a:t>
            </a:r>
          </a:p>
        </p:txBody>
      </p:sp>
      <p:sp>
        <p:nvSpPr>
          <p:cNvPr id="6" name="Rektangel 5"/>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7" name="Tittel 1"/>
          <p:cNvSpPr txBox="1">
            <a:spLocks/>
          </p:cNvSpPr>
          <p:nvPr/>
        </p:nvSpPr>
        <p:spPr bwMode="auto">
          <a:xfrm>
            <a:off x="863188" y="1455725"/>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a:solidFill>
                  <a:prstClr val="white"/>
                </a:solidFill>
                <a:latin typeface="Arial" pitchFamily="34" charset="0"/>
                <a:cs typeface="Arial" pitchFamily="34" charset="0"/>
              </a:rPr>
              <a:t>3. Blodtrykk</a:t>
            </a:r>
          </a:p>
        </p:txBody>
      </p:sp>
      <p:sp>
        <p:nvSpPr>
          <p:cNvPr id="8" name="Rektangel 1"/>
          <p:cNvSpPr>
            <a:spLocks noChangeArrowheads="1"/>
          </p:cNvSpPr>
          <p:nvPr/>
        </p:nvSpPr>
        <p:spPr bwMode="auto">
          <a:xfrm>
            <a:off x="863187" y="2118520"/>
            <a:ext cx="195751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b-NO" altLang="nb-NO" sz="1400">
                <a:solidFill>
                  <a:prstClr val="white"/>
                </a:solidFill>
                <a:latin typeface="Arial" pitchFamily="34" charset="0"/>
              </a:rPr>
              <a:t>Hensikt:</a:t>
            </a:r>
          </a:p>
          <a:p>
            <a:pPr>
              <a:spcBef>
                <a:spcPct val="0"/>
              </a:spcBef>
              <a:buNone/>
            </a:pPr>
            <a:r>
              <a:rPr lang="nb-NO" altLang="nb-NO" sz="1600">
                <a:solidFill>
                  <a:schemeClr val="bg1"/>
                </a:solidFill>
                <a:latin typeface="Arial"/>
                <a:cs typeface="Arial"/>
              </a:rPr>
              <a:t>Viktig vitalt parameter for å vurdere sirkulasjonsstatus</a:t>
            </a:r>
            <a:r>
              <a:rPr lang="nb-NO" altLang="nb-NO" sz="1400">
                <a:latin typeface="Arial"/>
                <a:cs typeface="Arial"/>
              </a:rPr>
              <a:t> </a:t>
            </a:r>
            <a:endParaRPr lang="nb-NO" altLang="nb-NO" sz="1400">
              <a:latin typeface="Arial" pitchFamily="34" charset="0"/>
              <a:cs typeface="Arial"/>
            </a:endParaRPr>
          </a:p>
          <a:p>
            <a:pPr>
              <a:spcBef>
                <a:spcPct val="0"/>
              </a:spcBef>
              <a:buFontTx/>
              <a:buNone/>
            </a:pPr>
            <a:endParaRPr lang="nb-NO" altLang="nb-NO" sz="1400">
              <a:solidFill>
                <a:prstClr val="white"/>
              </a:solidFill>
              <a:latin typeface="Arial" pitchFamily="34" charset="0"/>
            </a:endParaRPr>
          </a:p>
        </p:txBody>
      </p:sp>
      <p:pic>
        <p:nvPicPr>
          <p:cNvPr id="9" name="Bilde 8"/>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9218" name="Picture 2" descr="C:\Presentasjoner\KlinObs Kommune\Bilder til Eva\Bilde 29.pn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0346" y="1343533"/>
            <a:ext cx="5400000" cy="287334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 xmlns:a16="http://schemas.microsoft.com/office/drawing/2014/main" id="{53E40AEB-F95C-4281-BA1D-CDBE9F1FDE98}"/>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3838906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Presentasjoner\KlinObs Kommune\Bilder til Eva\Bilde 29.png">
            <a:hlinkClick r:id="rId3"/>
            <a:extLst>
              <a:ext uri="{FF2B5EF4-FFF2-40B4-BE49-F238E27FC236}">
                <a16:creationId xmlns="" xmlns:a16="http://schemas.microsoft.com/office/drawing/2014/main" id="{8B1EDB8A-2F24-47D5-97F3-07D4A9602E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8585" y="969482"/>
            <a:ext cx="6371154" cy="337709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914054" y="965934"/>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5626782" y="1471636"/>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5439300" y="2854959"/>
            <a:ext cx="2523595" cy="507831"/>
          </a:xfrm>
          <a:prstGeom prst="rect">
            <a:avLst/>
          </a:prstGeom>
          <a:noFill/>
        </p:spPr>
        <p:txBody>
          <a:bodyPr wrap="square" rtlCol="0">
            <a:spAutoFit/>
          </a:bodyPr>
          <a:lstStyle/>
          <a:p>
            <a:pPr algn="r">
              <a:lnSpc>
                <a:spcPct val="90000"/>
              </a:lnSpc>
            </a:pPr>
            <a:r>
              <a:rPr lang="nn-NO" altLang="nb-NO" sz="3000" b="1">
                <a:solidFill>
                  <a:prstClr val="white"/>
                </a:solidFill>
              </a:rPr>
              <a:t>Blodtrykk</a:t>
            </a:r>
            <a:endParaRPr lang="nb-NO" sz="3000" b="1">
              <a:solidFill>
                <a:prstClr val="white"/>
              </a:solidFill>
            </a:endParaRPr>
          </a:p>
        </p:txBody>
      </p:sp>
      <p:cxnSp>
        <p:nvCxnSpPr>
          <p:cNvPr id="12" name="Rett linje 11"/>
          <p:cNvCxnSpPr/>
          <p:nvPr/>
        </p:nvCxnSpPr>
        <p:spPr>
          <a:xfrm>
            <a:off x="5764930" y="26592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017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 xmlns:a16="http://schemas.microsoft.com/office/drawing/2014/main" id="{4861AF28-77AA-442C-BAF9-7F5604EA1727}"/>
              </a:ext>
            </a:extLst>
          </p:cNvPr>
          <p:cNvSpPr txBox="1">
            <a:spLocks/>
          </p:cNvSpPr>
          <p:nvPr/>
        </p:nvSpPr>
        <p:spPr>
          <a:xfrm>
            <a:off x="457199" y="1274437"/>
            <a:ext cx="3960000" cy="1734485"/>
          </a:xfrm>
          <a:prstGeom prst="rect">
            <a:avLst/>
          </a:prstGeom>
          <a:solidFill>
            <a:sysClr val="window" lastClr="FFFFFF"/>
          </a:solidFill>
          <a:ln w="19050" cap="flat" cmpd="sng" algn="ctr">
            <a:solidFill>
              <a:srgbClr val="69BE28"/>
            </a:solidFill>
            <a:prstDash val="solid"/>
            <a:miter lim="800000"/>
          </a:ln>
          <a:effectLst/>
        </p:spPr>
        <p:txBody>
          <a:bodyPr/>
          <a:lstStyle/>
          <a:p>
            <a:pPr marL="0" marR="0" lvl="0" indent="0" algn="l" defTabSz="457200" rtl="0" eaLnBrk="0" fontAlgn="base" latinLnBrk="0" hangingPunct="0">
              <a:lnSpc>
                <a:spcPct val="100000"/>
              </a:lnSpc>
              <a:spcBef>
                <a:spcPct val="0"/>
              </a:spcBef>
              <a:spcAft>
                <a:spcPts val="0"/>
              </a:spcAft>
              <a:buClrTx/>
              <a:buSzTx/>
              <a:buFontTx/>
              <a:buNone/>
              <a:tabLst/>
              <a:defRPr/>
            </a:pPr>
            <a:endParaRPr kumimoji="0" lang="nb-NO" sz="5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endParaRPr>
          </a:p>
          <a:p>
            <a:pPr marL="0" marR="0" lvl="0" indent="0" algn="l" defTabSz="457200" rtl="0" eaLnBrk="0" fontAlgn="base" latinLnBrk="0" hangingPunct="0">
              <a:lnSpc>
                <a:spcPct val="100000"/>
              </a:lnSpc>
              <a:spcBef>
                <a:spcPct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Innhold trinn 1:</a:t>
            </a:r>
          </a:p>
          <a:p>
            <a:pPr marL="0" marR="0" lvl="0" indent="0" algn="l" defTabSz="457200" rtl="0" eaLnBrk="0" fontAlgn="base" latinLnBrk="0" hangingPunct="0">
              <a:lnSpc>
                <a:spcPct val="100000"/>
              </a:lnSpc>
              <a:spcBef>
                <a:spcPct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3 timers kurs med fokus på praktisk trening på ferdigheter og bruk av utstyr. Det gis en introduksjon til ABCDE observasjonsmetodikk gjennom;</a:t>
            </a:r>
          </a:p>
          <a:p>
            <a:pPr marL="171450" marR="0" lvl="0" indent="-17145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Fagkompendium «Grunnleggende ferdigheter»</a:t>
            </a:r>
          </a:p>
          <a:p>
            <a:pPr marL="171450" marR="0" lvl="0" indent="-17145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Standardisert PowerPoint med opplæringsfilmer</a:t>
            </a:r>
          </a:p>
          <a:p>
            <a:pPr marL="171450" marR="0" lvl="0" indent="-17145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Egenevaluering i forhold til mestringsnivå før og etter opplæring/oppfriskning</a:t>
            </a:r>
          </a:p>
          <a:p>
            <a:pPr marL="171450" marR="0" lvl="0" indent="-17145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Praktisk veiledning og utførelse av ferdigheter</a:t>
            </a:r>
          </a:p>
        </p:txBody>
      </p:sp>
      <p:sp>
        <p:nvSpPr>
          <p:cNvPr id="9" name="Plassholder for innhold 2">
            <a:extLst>
              <a:ext uri="{FF2B5EF4-FFF2-40B4-BE49-F238E27FC236}">
                <a16:creationId xmlns="" xmlns:a16="http://schemas.microsoft.com/office/drawing/2014/main" id="{4861AF28-77AA-442C-BAF9-7F5604EA1727}"/>
              </a:ext>
            </a:extLst>
          </p:cNvPr>
          <p:cNvSpPr txBox="1">
            <a:spLocks/>
          </p:cNvSpPr>
          <p:nvPr/>
        </p:nvSpPr>
        <p:spPr>
          <a:xfrm>
            <a:off x="4676527" y="1274437"/>
            <a:ext cx="3960000" cy="1734485"/>
          </a:xfrm>
          <a:prstGeom prst="rect">
            <a:avLst/>
          </a:prstGeom>
          <a:solidFill>
            <a:sysClr val="window" lastClr="FFFFFF"/>
          </a:solidFill>
          <a:ln w="19050" cap="flat" cmpd="sng" algn="ctr">
            <a:solidFill>
              <a:srgbClr val="69BE28"/>
            </a:solidFill>
            <a:prstDash val="solid"/>
            <a:miter lim="800000"/>
          </a:ln>
          <a:effectLst/>
        </p:spPr>
        <p:txBody>
          <a:bodyPr/>
          <a:lstStyle/>
          <a:p>
            <a:pPr marL="0" marR="0" lvl="0" indent="0" algn="l" defTabSz="457200" rtl="0" eaLnBrk="0" fontAlgn="base" latinLnBrk="0" hangingPunct="0">
              <a:lnSpc>
                <a:spcPct val="100000"/>
              </a:lnSpc>
              <a:spcBef>
                <a:spcPct val="0"/>
              </a:spcBef>
              <a:spcAft>
                <a:spcPts val="0"/>
              </a:spcAft>
              <a:buClrTx/>
              <a:buSzTx/>
              <a:buFontTx/>
              <a:buNone/>
              <a:tabLst/>
              <a:defRPr/>
            </a:pPr>
            <a:endParaRPr kumimoji="0" lang="nb-NO" sz="5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endParaRPr>
          </a:p>
          <a:p>
            <a:pPr marL="0" marR="0" lvl="0" indent="0" algn="l" defTabSz="457200" rtl="0" eaLnBrk="0" fontAlgn="base" latinLnBrk="0" hangingPunct="0">
              <a:lnSpc>
                <a:spcPct val="100000"/>
              </a:lnSpc>
              <a:spcBef>
                <a:spcPct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Digital læringsressurs </a:t>
            </a: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på Kompetansebroen.no (ligger under tema Observasjonskompetanse). Kan brukes som:</a:t>
            </a:r>
          </a:p>
          <a:p>
            <a:pPr marL="182563" marR="0" lvl="0" indent="-182563"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Selvstudie</a:t>
            </a:r>
          </a:p>
          <a:p>
            <a:pPr marL="182563" marR="0" lvl="0" indent="-182563"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Forberedelse til kurs </a:t>
            </a:r>
          </a:p>
          <a:p>
            <a:pPr marL="182563" marR="0" lvl="0" indent="-182563"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Gruppebasert eller en-til-en kollegaveiledning på egen arbeidsplass</a:t>
            </a:r>
          </a:p>
          <a:p>
            <a:pPr marL="0" marR="0" lvl="0" indent="0" algn="l" defTabSz="457200" rtl="0" eaLnBrk="0" fontAlgn="base" latinLnBrk="0" hangingPunct="0">
              <a:lnSpc>
                <a:spcPct val="100000"/>
              </a:lnSpc>
              <a:spcBef>
                <a:spcPct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endParaRPr>
          </a:p>
          <a:p>
            <a:pPr marL="0" marR="0" lvl="0" indent="0" algn="l" defTabSz="457200" rtl="0" eaLnBrk="0" fontAlgn="base" latinLnBrk="0" hangingPunct="0">
              <a:lnSpc>
                <a:spcPct val="100000"/>
              </a:lnSpc>
              <a:spcBef>
                <a:spcPct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Utover dette finnes det tilgjengelige kommunalt tilpassete;</a:t>
            </a:r>
          </a:p>
          <a:p>
            <a:pPr marL="171450" marR="0" lvl="0" indent="-17145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prstClr val="black"/>
                </a:solidFill>
                <a:effectLst/>
                <a:uLnTx/>
                <a:uFillTx/>
                <a:latin typeface="Arial" pitchFamily="34" charset="0"/>
                <a:ea typeface="Times New Roman" panose="02020603050405020304" pitchFamily="18" charset="0"/>
                <a:cs typeface="Arial" panose="020B0604020202020204" pitchFamily="34" charset="0"/>
              </a:rPr>
              <a:t>ABCDE lommekort – ISBAR kommunikasjonsskjema</a:t>
            </a:r>
          </a:p>
        </p:txBody>
      </p:sp>
      <p:pic>
        <p:nvPicPr>
          <p:cNvPr id="8" name="Picture 2">
            <a:extLst>
              <a:ext uri="{FF2B5EF4-FFF2-40B4-BE49-F238E27FC236}">
                <a16:creationId xmlns="" xmlns:a16="http://schemas.microsoft.com/office/drawing/2014/main" id="{05EF694A-9574-4465-97B1-0414DC85E0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3553" y="3225524"/>
            <a:ext cx="5356893" cy="166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tel 1">
            <a:extLst>
              <a:ext uri="{FF2B5EF4-FFF2-40B4-BE49-F238E27FC236}">
                <a16:creationId xmlns="" xmlns:a16="http://schemas.microsoft.com/office/drawing/2014/main" id="{D8D59020-3A90-4D4B-BDE1-70BF47494793}"/>
              </a:ext>
            </a:extLst>
          </p:cNvPr>
          <p:cNvSpPr txBox="1">
            <a:spLocks/>
          </p:cNvSpPr>
          <p:nvPr/>
        </p:nvSpPr>
        <p:spPr bwMode="auto">
          <a:xfrm>
            <a:off x="457199" y="565421"/>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nn-NO" sz="2400" b="1" kern="1200" dirty="0">
                <a:solidFill>
                  <a:srgbClr val="69BE28"/>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b-NO" altLang="nb-NO" sz="3200" b="1" i="0" u="none" strike="noStrike" kern="1200" cap="none" spc="0" normalizeH="0" baseline="0" noProof="0">
                <a:ln>
                  <a:noFill/>
                </a:ln>
                <a:solidFill>
                  <a:srgbClr val="41A73E"/>
                </a:solidFill>
                <a:effectLst/>
                <a:uLnTx/>
                <a:uFillTx/>
                <a:latin typeface="Arial" pitchFamily="34" charset="0"/>
                <a:ea typeface="+mj-ea"/>
                <a:cs typeface="Arial" pitchFamily="34" charset="0"/>
              </a:rPr>
              <a:t>Klinisk observasjonskompetanse</a:t>
            </a:r>
          </a:p>
        </p:txBody>
      </p:sp>
      <p:pic>
        <p:nvPicPr>
          <p:cNvPr id="11" name="Picture 2" descr="C:\Presentasjoner\KlinObs Kommune\Ny logo og nye filer\01-Nasjonal logo\PNG\01_USHT-emblem-CMYK.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6800" y="4685674"/>
            <a:ext cx="360000" cy="339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Plassholder for innhold 2"/>
          <p:cNvSpPr>
            <a:spLocks noGrp="1"/>
          </p:cNvSpPr>
          <p:nvPr>
            <p:ph sz="half" idx="4294967295"/>
          </p:nvPr>
        </p:nvSpPr>
        <p:spPr>
          <a:xfrm>
            <a:off x="712760" y="1528002"/>
            <a:ext cx="7864475" cy="857250"/>
          </a:xfrm>
        </p:spPr>
        <p:txBody>
          <a:bodyPr/>
          <a:lstStyle/>
          <a:p>
            <a:r>
              <a:rPr lang="nb-NO" sz="1800" dirty="0">
                <a:latin typeface="Arial" panose="020B0604020202020204" pitchFamily="34" charset="0"/>
                <a:cs typeface="Arial" panose="020B0604020202020204" pitchFamily="34" charset="0"/>
              </a:rPr>
              <a:t>Sepsis er en alvorlig tilstand som kan oppstå på grunn av ulike infeksjonssykdommer som urinveisinfeksjon, lungebetennelse, infiserte sår ol. </a:t>
            </a:r>
          </a:p>
          <a:p>
            <a:r>
              <a:rPr lang="nb-NO" sz="1800" dirty="0">
                <a:latin typeface="Arial" panose="020B0604020202020204" pitchFamily="34" charset="0"/>
                <a:cs typeface="Arial" panose="020B0604020202020204" pitchFamily="34" charset="0"/>
              </a:rPr>
              <a:t>Livstruende organsvikt kan oppstå og medføre en brå død </a:t>
            </a:r>
          </a:p>
          <a:p>
            <a:pPr defTabSz="914400">
              <a:spcBef>
                <a:spcPct val="30000"/>
              </a:spcBef>
              <a:defRPr/>
            </a:pPr>
            <a:r>
              <a:rPr lang="nb-NO" sz="1800" dirty="0">
                <a:latin typeface="Arial" panose="020B0604020202020204" pitchFamily="34" charset="0"/>
                <a:cs typeface="Arial" panose="020B0604020202020204" pitchFamily="34" charset="0"/>
              </a:rPr>
              <a:t>Sepsis er en av de vanligste dødsårsakene i verden</a:t>
            </a:r>
          </a:p>
          <a:p>
            <a:pPr marL="0" indent="0" algn="ctr">
              <a:buNone/>
            </a:pPr>
            <a:endParaRPr lang="nb-NO" sz="1800" dirty="0">
              <a:latin typeface="Arial" panose="020B0604020202020204" pitchFamily="34" charset="0"/>
              <a:cs typeface="Arial" panose="020B0604020202020204" pitchFamily="34" charset="0"/>
            </a:endParaRPr>
          </a:p>
          <a:p>
            <a:pPr marL="0" indent="0">
              <a:buNone/>
            </a:pPr>
            <a:r>
              <a:rPr lang="nb-NO" sz="2000" b="1" dirty="0">
                <a:latin typeface="Arial"/>
                <a:ea typeface="+mj-ea"/>
                <a:cs typeface="Arial"/>
              </a:rPr>
              <a:t>Infeksjon? -&gt; Dårlig allmenntilstand? -&gt; Kan det være sepsis?</a:t>
            </a:r>
          </a:p>
        </p:txBody>
      </p:sp>
      <p:sp>
        <p:nvSpPr>
          <p:cNvPr id="7" name="Tittel 1">
            <a:extLst>
              <a:ext uri="{FF2B5EF4-FFF2-40B4-BE49-F238E27FC236}">
                <a16:creationId xmlns="" xmlns:a16="http://schemas.microsoft.com/office/drawing/2014/main" id="{6C1E1832-0BC0-4E22-B4B1-AA4F3E6F91F2}"/>
              </a:ext>
            </a:extLst>
          </p:cNvPr>
          <p:cNvSpPr>
            <a:spLocks noGrp="1"/>
          </p:cNvSpPr>
          <p:nvPr>
            <p:ph type="title" idx="4294967295"/>
          </p:nvPr>
        </p:nvSpPr>
        <p:spPr>
          <a:xfrm>
            <a:off x="530197" y="390299"/>
            <a:ext cx="8229600" cy="857250"/>
          </a:xfrm>
        </p:spPr>
        <p:txBody>
          <a:bodyPr/>
          <a:lstStyle/>
          <a:p>
            <a:pPr eaLnBrk="1" hangingPunct="1"/>
            <a:r>
              <a:rPr lang="nb-NO" altLang="nb-NO" sz="3600" b="1" dirty="0">
                <a:solidFill>
                  <a:srgbClr val="69BE28"/>
                </a:solidFill>
                <a:latin typeface="Arial" pitchFamily="34" charset="0"/>
                <a:cs typeface="Arial" pitchFamily="34" charset="0"/>
              </a:rPr>
              <a:t>C – Mistanke om sepsis</a:t>
            </a:r>
          </a:p>
        </p:txBody>
      </p:sp>
    </p:spTree>
    <p:extLst>
      <p:ext uri="{BB962C8B-B14F-4D97-AF65-F5344CB8AC3E}">
        <p14:creationId xmlns:p14="http://schemas.microsoft.com/office/powerpoint/2010/main" val="246079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8C9152F-B72B-4DFE-81C2-6312131F0E9B}"/>
              </a:ext>
            </a:extLst>
          </p:cNvPr>
          <p:cNvSpPr>
            <a:spLocks noGrp="1"/>
          </p:cNvSpPr>
          <p:nvPr>
            <p:ph type="title" idx="4294967295"/>
          </p:nvPr>
        </p:nvSpPr>
        <p:spPr>
          <a:xfrm>
            <a:off x="0" y="206375"/>
            <a:ext cx="8229600" cy="857250"/>
          </a:xfrm>
        </p:spPr>
        <p:txBody>
          <a:bodyPr/>
          <a:lstStyle/>
          <a:p>
            <a:r>
              <a:rPr lang="nb-NO" altLang="nb-NO" sz="3600" b="1" dirty="0">
                <a:solidFill>
                  <a:srgbClr val="69BE28"/>
                </a:solidFill>
                <a:latin typeface="Arial" pitchFamily="34" charset="0"/>
                <a:cs typeface="Arial" pitchFamily="34" charset="0"/>
              </a:rPr>
              <a:t>Mistanke om sepsis?</a:t>
            </a:r>
            <a:endParaRPr lang="nb-NO" sz="2800" dirty="0"/>
          </a:p>
        </p:txBody>
      </p:sp>
      <p:sp>
        <p:nvSpPr>
          <p:cNvPr id="3" name="Plassholder for innhold 2">
            <a:extLst>
              <a:ext uri="{FF2B5EF4-FFF2-40B4-BE49-F238E27FC236}">
                <a16:creationId xmlns="" xmlns:a16="http://schemas.microsoft.com/office/drawing/2014/main" id="{AC57E3A8-D9E6-4C6D-8172-433372491648}"/>
              </a:ext>
            </a:extLst>
          </p:cNvPr>
          <p:cNvSpPr>
            <a:spLocks noGrp="1"/>
          </p:cNvSpPr>
          <p:nvPr>
            <p:ph idx="4294967295"/>
          </p:nvPr>
        </p:nvSpPr>
        <p:spPr>
          <a:xfrm>
            <a:off x="720725" y="1209186"/>
            <a:ext cx="8423275" cy="3395663"/>
          </a:xfrm>
        </p:spPr>
        <p:txBody>
          <a:bodyPr/>
          <a:lstStyle/>
          <a:p>
            <a:r>
              <a:rPr lang="nb-NO" sz="1800" dirty="0">
                <a:latin typeface="Arial" panose="020B0604020202020204" pitchFamily="34" charset="0"/>
                <a:cs typeface="Arial" panose="020B0604020202020204" pitchFamily="34" charset="0"/>
              </a:rPr>
              <a:t>ABCDE observasjoner og måling av vitale funksjoner</a:t>
            </a:r>
          </a:p>
          <a:p>
            <a:r>
              <a:rPr lang="nb-NO" sz="1800" dirty="0">
                <a:latin typeface="Arial" panose="020B0604020202020204" pitchFamily="34" charset="0"/>
                <a:cs typeface="Arial" panose="020B0604020202020204" pitchFamily="34" charset="0"/>
              </a:rPr>
              <a:t>Bruk av skåringsverktøy hvor NEWS2 &gt;5 ,eller </a:t>
            </a:r>
            <a:r>
              <a:rPr lang="nb-NO" sz="1800" dirty="0" err="1">
                <a:latin typeface="Arial" panose="020B0604020202020204" pitchFamily="34" charset="0"/>
                <a:cs typeface="Arial" panose="020B0604020202020204" pitchFamily="34" charset="0"/>
              </a:rPr>
              <a:t>qSOFA</a:t>
            </a:r>
            <a:r>
              <a:rPr lang="nb-NO" sz="1800" dirty="0">
                <a:latin typeface="Arial" panose="020B0604020202020204" pitchFamily="34" charset="0"/>
                <a:cs typeface="Arial" panose="020B0604020202020204" pitchFamily="34" charset="0"/>
              </a:rPr>
              <a:t> med infeksjon pluss to av tre kriterier gir sterk mistanke om, eller bekrefter en alvorlig syk person</a:t>
            </a:r>
          </a:p>
          <a:p>
            <a:r>
              <a:rPr lang="nb-NO" sz="1800" dirty="0">
                <a:latin typeface="Arial" panose="020B0604020202020204" pitchFamily="34" charset="0"/>
                <a:cs typeface="Arial" panose="020B0604020202020204" pitchFamily="34" charset="0"/>
              </a:rPr>
              <a:t>Kontakt lege/113</a:t>
            </a:r>
          </a:p>
          <a:p>
            <a:r>
              <a:rPr lang="nb-NO" sz="1800" dirty="0">
                <a:latin typeface="Arial" panose="020B0604020202020204" pitchFamily="34" charset="0"/>
                <a:cs typeface="Arial" panose="020B0604020202020204" pitchFamily="34" charset="0"/>
              </a:rPr>
              <a:t>Riktig antibiotikabehandling må igangsettes raskt, helst innen 1 time. </a:t>
            </a:r>
          </a:p>
        </p:txBody>
      </p:sp>
      <p:pic>
        <p:nvPicPr>
          <p:cNvPr id="5" name="Bilde 4" descr="Et bilde som inneholder skjermbilde&#10;&#10;Beskrivelse som er generert med svært høy visshet">
            <a:extLst>
              <a:ext uri="{FF2B5EF4-FFF2-40B4-BE49-F238E27FC236}">
                <a16:creationId xmlns="" xmlns:a16="http://schemas.microsoft.com/office/drawing/2014/main" id="{3C52EA4B-9D31-40AA-A311-82E2E099146D}"/>
              </a:ext>
            </a:extLst>
          </p:cNvPr>
          <p:cNvPicPr>
            <a:picLocks noChangeAspect="1"/>
          </p:cNvPicPr>
          <p:nvPr/>
        </p:nvPicPr>
        <p:blipFill>
          <a:blip r:embed="rId3"/>
          <a:stretch>
            <a:fillRect/>
          </a:stretch>
        </p:blipFill>
        <p:spPr>
          <a:xfrm>
            <a:off x="1949314" y="3037664"/>
            <a:ext cx="5245371" cy="1868214"/>
          </a:xfrm>
          <a:prstGeom prst="rect">
            <a:avLst/>
          </a:prstGeom>
        </p:spPr>
      </p:pic>
      <p:cxnSp>
        <p:nvCxnSpPr>
          <p:cNvPr id="6" name="Rett linje 5"/>
          <p:cNvCxnSpPr/>
          <p:nvPr/>
        </p:nvCxnSpPr>
        <p:spPr>
          <a:xfrm>
            <a:off x="5295900" y="358140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tt linje 8"/>
          <p:cNvCxnSpPr/>
          <p:nvPr/>
        </p:nvCxnSpPr>
        <p:spPr>
          <a:xfrm>
            <a:off x="5307623" y="3745522"/>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Rett linje 10"/>
          <p:cNvCxnSpPr/>
          <p:nvPr/>
        </p:nvCxnSpPr>
        <p:spPr>
          <a:xfrm>
            <a:off x="6311900" y="4165600"/>
            <a:ext cx="76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5808" y="1793800"/>
            <a:ext cx="252000" cy="12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72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406400" y="117079"/>
            <a:ext cx="8229600" cy="857250"/>
          </a:xfrm>
        </p:spPr>
        <p:txBody>
          <a:bodyPr/>
          <a:lstStyle/>
          <a:p>
            <a:r>
              <a:rPr lang="nb-NO" dirty="0"/>
              <a:t>Mistanke om sepsis - </a:t>
            </a:r>
            <a:r>
              <a:rPr lang="nb-NO" altLang="nb-NO" dirty="0">
                <a:latin typeface="Arial"/>
                <a:cs typeface="Arial"/>
              </a:rPr>
              <a:t>NEWS2</a:t>
            </a:r>
            <a:r>
              <a:rPr lang="nb-NO" altLang="nb-NO" sz="3600" dirty="0">
                <a:latin typeface="Arial"/>
                <a:cs typeface="Arial"/>
              </a:rPr>
              <a:t> </a:t>
            </a:r>
            <a:r>
              <a:rPr lang="nb-NO" altLang="nb-NO" u="sng" dirty="0">
                <a:latin typeface="Arial"/>
                <a:cs typeface="Arial"/>
              </a:rPr>
              <a:t>&gt;</a:t>
            </a:r>
            <a:r>
              <a:rPr lang="nb-NO" altLang="nb-NO" dirty="0">
                <a:latin typeface="Arial"/>
                <a:cs typeface="Arial"/>
              </a:rPr>
              <a:t>5?</a:t>
            </a:r>
            <a:r>
              <a:rPr lang="nb-NO" altLang="nb-NO" sz="3600" dirty="0">
                <a:latin typeface="Arial"/>
                <a:cs typeface="Arial"/>
              </a:rPr>
              <a:t> </a:t>
            </a:r>
            <a:br>
              <a:rPr lang="nb-NO" altLang="nb-NO" sz="3600" dirty="0">
                <a:latin typeface="Arial"/>
                <a:cs typeface="Arial"/>
              </a:rPr>
            </a:br>
            <a:r>
              <a:rPr lang="nb-NO" altLang="nb-NO" sz="2000" dirty="0"/>
              <a:t>Generell</a:t>
            </a:r>
            <a:r>
              <a:rPr lang="nb-NO" altLang="nb-NO" sz="2000" dirty="0">
                <a:latin typeface="Arial"/>
                <a:cs typeface="Arial"/>
              </a:rPr>
              <a:t> </a:t>
            </a:r>
            <a:r>
              <a:rPr lang="nb-NO" sz="2000" dirty="0"/>
              <a:t>veiledende beslutningsstøtte</a:t>
            </a:r>
          </a:p>
        </p:txBody>
      </p:sp>
      <p:pic>
        <p:nvPicPr>
          <p:cNvPr id="4" name="Plassholder for innhold 3"/>
          <p:cNvPicPr>
            <a:picLocks noGrp="1"/>
          </p:cNvPicPr>
          <p:nvPr>
            <p:ph idx="1"/>
          </p:nvPr>
        </p:nvPicPr>
        <p:blipFill rotWithShape="1">
          <a:blip r:embed="rId3" cstate="screen">
            <a:extLst>
              <a:ext uri="{28A0092B-C50C-407E-A947-70E740481C1C}">
                <a14:useLocalDpi xmlns:a14="http://schemas.microsoft.com/office/drawing/2010/main"/>
              </a:ext>
            </a:extLst>
          </a:blip>
          <a:srcRect l="5199" t="22676" r="3308" b="12853"/>
          <a:stretch/>
        </p:blipFill>
        <p:spPr bwMode="auto">
          <a:xfrm>
            <a:off x="1943100" y="1257301"/>
            <a:ext cx="5360876" cy="353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896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520" y="1054747"/>
            <a:ext cx="774223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tt linje 5">
            <a:extLst>
              <a:ext uri="{FF2B5EF4-FFF2-40B4-BE49-F238E27FC236}">
                <a16:creationId xmlns="" xmlns:a16="http://schemas.microsoft.com/office/drawing/2014/main" id="{55F0E0D1-BFB3-44AC-A4F4-62EB418706A1}"/>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65542" name="Tittel 1"/>
          <p:cNvSpPr>
            <a:spLocks noGrp="1"/>
          </p:cNvSpPr>
          <p:nvPr>
            <p:ph type="title"/>
          </p:nvPr>
        </p:nvSpPr>
        <p:spPr>
          <a:xfrm>
            <a:off x="193040" y="216544"/>
            <a:ext cx="8493760" cy="857250"/>
          </a:xfrm>
        </p:spPr>
        <p:txBody>
          <a:bodyPr/>
          <a:lstStyle/>
          <a:p>
            <a:pPr eaLnBrk="1" hangingPunct="1"/>
            <a:r>
              <a:rPr lang="nn-NO" altLang="nb-NO" sz="3200" b="1" dirty="0">
                <a:latin typeface="Arial" pitchFamily="34" charset="0"/>
                <a:cs typeface="Arial" pitchFamily="34" charset="0"/>
              </a:rPr>
              <a:t>Oppsummering av C og </a:t>
            </a:r>
            <a:r>
              <a:rPr lang="nn-NO" altLang="nb-NO" sz="3200" b="1" dirty="0" err="1">
                <a:latin typeface="Arial" pitchFamily="34" charset="0"/>
                <a:cs typeface="Arial" pitchFamily="34" charset="0"/>
              </a:rPr>
              <a:t>egenvurdering</a:t>
            </a:r>
            <a:endParaRPr lang="nn-NO" altLang="nb-NO" sz="3200" b="1" dirty="0">
              <a:latin typeface="Arial" pitchFamily="34" charset="0"/>
              <a:cs typeface="Arial" pitchFamily="34" charset="0"/>
            </a:endParaRPr>
          </a:p>
        </p:txBody>
      </p:sp>
      <p:sp>
        <p:nvSpPr>
          <p:cNvPr id="7" name="Rektangel 6"/>
          <p:cNvSpPr/>
          <p:nvPr/>
        </p:nvSpPr>
        <p:spPr>
          <a:xfrm>
            <a:off x="558520" y="2787774"/>
            <a:ext cx="7742238" cy="677924"/>
          </a:xfrm>
          <a:prstGeom prst="rect">
            <a:avLst/>
          </a:prstGeom>
          <a:solidFill>
            <a:srgbClr val="66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821" y="1202400"/>
            <a:ext cx="7366136" cy="371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tel 1"/>
          <p:cNvSpPr>
            <a:spLocks noGrp="1"/>
          </p:cNvSpPr>
          <p:nvPr>
            <p:ph type="title"/>
          </p:nvPr>
        </p:nvSpPr>
        <p:spPr>
          <a:xfrm>
            <a:off x="325439" y="491729"/>
            <a:ext cx="8493125" cy="416719"/>
          </a:xfrm>
        </p:spPr>
        <p:txBody>
          <a:bodyPr/>
          <a:lstStyle/>
          <a:p>
            <a:pPr eaLnBrk="1" hangingPunct="1"/>
            <a:r>
              <a:rPr lang="nn-NO" altLang="nb-NO" sz="3200" b="1">
                <a:latin typeface="Arial" pitchFamily="34" charset="0"/>
                <a:cs typeface="Arial" pitchFamily="34" charset="0"/>
              </a:rPr>
              <a:t>Systematisk gjennomgang av D</a:t>
            </a:r>
            <a:endParaRPr lang="nn-NO" altLang="nb-NO" sz="3600" b="1">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78C53088-1920-41DB-AF5A-86156A0AA6C6}"/>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 xmlns:a16="http://schemas.microsoft.com/office/drawing/2014/main" id="{66249D90-9CF5-4B02-A537-7CB4A09A7408}"/>
              </a:ext>
            </a:extLst>
          </p:cNvPr>
          <p:cNvSpPr/>
          <p:nvPr/>
        </p:nvSpPr>
        <p:spPr>
          <a:xfrm>
            <a:off x="818821" y="4132800"/>
            <a:ext cx="7366136" cy="76320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9" name="Rektangel 8">
            <a:extLst>
              <a:ext uri="{FF2B5EF4-FFF2-40B4-BE49-F238E27FC236}">
                <a16:creationId xmlns="" xmlns:a16="http://schemas.microsoft.com/office/drawing/2014/main" id="{BED56FF7-0ABC-4680-ABD6-3420884C13C5}"/>
              </a:ext>
            </a:extLst>
          </p:cNvPr>
          <p:cNvSpPr/>
          <p:nvPr/>
        </p:nvSpPr>
        <p:spPr>
          <a:xfrm>
            <a:off x="818821" y="1202400"/>
            <a:ext cx="7366136" cy="229680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3058733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idx="4294967295"/>
          </p:nvPr>
        </p:nvSpPr>
        <p:spPr>
          <a:xfrm>
            <a:off x="0" y="492125"/>
            <a:ext cx="8229600" cy="415925"/>
          </a:xfrm>
        </p:spPr>
        <p:txBody>
          <a:bodyPr/>
          <a:lstStyle/>
          <a:p>
            <a:pPr eaLnBrk="1" hangingPunct="1"/>
            <a:r>
              <a:rPr lang="nn-NO" altLang="nb-NO" sz="3200" b="1">
                <a:solidFill>
                  <a:srgbClr val="69BE28"/>
                </a:solidFill>
                <a:latin typeface="Arial" pitchFamily="34" charset="0"/>
                <a:cs typeface="Arial" pitchFamily="34" charset="0"/>
              </a:rPr>
              <a:t>D. </a:t>
            </a:r>
            <a:r>
              <a:rPr lang="nn-NO" altLang="nb-NO" sz="3200" b="1" err="1">
                <a:solidFill>
                  <a:srgbClr val="69BE28"/>
                </a:solidFill>
                <a:latin typeface="Arial" pitchFamily="34" charset="0"/>
                <a:cs typeface="Arial" pitchFamily="34" charset="0"/>
              </a:rPr>
              <a:t>Bevissthet</a:t>
            </a:r>
            <a:endParaRPr lang="nn-NO" altLang="nb-NO" sz="3200" b="1">
              <a:solidFill>
                <a:srgbClr val="69BE28"/>
              </a:solidFill>
              <a:latin typeface="Arial" pitchFamily="34" charset="0"/>
              <a:cs typeface="Arial" pitchFamily="34" charset="0"/>
            </a:endParaRPr>
          </a:p>
        </p:txBody>
      </p:sp>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pic>
        <p:nvPicPr>
          <p:cNvPr id="3" name="Bilde 2">
            <a:extLst>
              <a:ext uri="{FF2B5EF4-FFF2-40B4-BE49-F238E27FC236}">
                <a16:creationId xmlns="" xmlns:a16="http://schemas.microsoft.com/office/drawing/2014/main" id="{AB3FE83A-BCC5-4554-8F08-74E925AB6283}"/>
              </a:ext>
            </a:extLst>
          </p:cNvPr>
          <p:cNvPicPr>
            <a:picLocks noChangeAspect="1"/>
          </p:cNvPicPr>
          <p:nvPr/>
        </p:nvPicPr>
        <p:blipFill>
          <a:blip r:embed="rId3"/>
          <a:stretch>
            <a:fillRect/>
          </a:stretch>
        </p:blipFill>
        <p:spPr>
          <a:xfrm>
            <a:off x="792000" y="1184932"/>
            <a:ext cx="7560000" cy="1692283"/>
          </a:xfrm>
          <a:prstGeom prst="rect">
            <a:avLst/>
          </a:prstGeom>
        </p:spPr>
      </p:pic>
      <p:sp>
        <p:nvSpPr>
          <p:cNvPr id="6" name="TekstSylinder 5">
            <a:extLst>
              <a:ext uri="{FF2B5EF4-FFF2-40B4-BE49-F238E27FC236}">
                <a16:creationId xmlns="" xmlns:a16="http://schemas.microsoft.com/office/drawing/2014/main" id="{19F5C0D2-3E94-4EEA-A1BB-07B637514F8E}"/>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18081608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1" name="Bild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316706"/>
            <a:ext cx="8235950"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ittel 1"/>
          <p:cNvSpPr>
            <a:spLocks noGrp="1"/>
          </p:cNvSpPr>
          <p:nvPr>
            <p:ph type="title"/>
          </p:nvPr>
        </p:nvSpPr>
        <p:spPr>
          <a:xfrm>
            <a:off x="325439" y="491729"/>
            <a:ext cx="8493125" cy="416719"/>
          </a:xfrm>
        </p:spPr>
        <p:txBody>
          <a:bodyPr/>
          <a:lstStyle/>
          <a:p>
            <a:pPr eaLnBrk="1" hangingPunct="1"/>
            <a:r>
              <a:rPr lang="nn-NO" altLang="nb-NO" sz="3200" b="1" err="1">
                <a:latin typeface="Arial" pitchFamily="34" charset="0"/>
                <a:cs typeface="Arial" pitchFamily="34" charset="0"/>
              </a:rPr>
              <a:t>Bevissthetsvurdering</a:t>
            </a:r>
            <a:r>
              <a:rPr lang="nn-NO" altLang="nb-NO" sz="3200" b="1">
                <a:latin typeface="Arial" pitchFamily="34" charset="0"/>
                <a:cs typeface="Arial" pitchFamily="34" charset="0"/>
              </a:rPr>
              <a:t> – ACVPU</a:t>
            </a:r>
            <a:endParaRPr lang="nn-NO" altLang="nb-NO" sz="3600" b="1">
              <a:latin typeface="Arial" pitchFamily="34" charset="0"/>
              <a:cs typeface="Arial" pitchFamily="34" charset="0"/>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76830"/>
            <a:ext cx="3744970" cy="223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de 2" descr="Et bilde som inneholder skjermbilde&#10;&#10;Beskrivelse som er generert med svært høy visshet">
            <a:extLst>
              <a:ext uri="{FF2B5EF4-FFF2-40B4-BE49-F238E27FC236}">
                <a16:creationId xmlns="" xmlns:a16="http://schemas.microsoft.com/office/drawing/2014/main" id="{C59C9670-62C6-4008-BF54-AEE149CCCA48}"/>
              </a:ext>
            </a:extLst>
          </p:cNvPr>
          <p:cNvPicPr>
            <a:picLocks noChangeAspect="1"/>
          </p:cNvPicPr>
          <p:nvPr/>
        </p:nvPicPr>
        <p:blipFill>
          <a:blip r:embed="rId5"/>
          <a:stretch>
            <a:fillRect/>
          </a:stretch>
        </p:blipFill>
        <p:spPr>
          <a:xfrm>
            <a:off x="3744970" y="1130722"/>
            <a:ext cx="5241978" cy="369607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85FE064-E021-4705-84DE-E4C566AF8444}"/>
              </a:ext>
            </a:extLst>
          </p:cNvPr>
          <p:cNvSpPr>
            <a:spLocks noGrp="1"/>
          </p:cNvSpPr>
          <p:nvPr>
            <p:ph type="title"/>
          </p:nvPr>
        </p:nvSpPr>
        <p:spPr/>
        <p:txBody>
          <a:bodyPr/>
          <a:lstStyle/>
          <a:p>
            <a:r>
              <a:rPr lang="nb-NO" sz="2800"/>
              <a:t>Smertestimulering ved nedsatt bevissthet</a:t>
            </a:r>
          </a:p>
        </p:txBody>
      </p:sp>
      <p:pic>
        <p:nvPicPr>
          <p:cNvPr id="4" name="Plassholder for innhold 3">
            <a:extLst>
              <a:ext uri="{FF2B5EF4-FFF2-40B4-BE49-F238E27FC236}">
                <a16:creationId xmlns="" xmlns:a16="http://schemas.microsoft.com/office/drawing/2014/main" id="{B6C05ABF-25A4-4C0D-940E-4FE9E5A3F5CB}"/>
              </a:ext>
            </a:extLst>
          </p:cNvPr>
          <p:cNvPicPr>
            <a:picLocks noGrp="1" noChangeAspect="1"/>
          </p:cNvPicPr>
          <p:nvPr>
            <p:ph idx="1"/>
          </p:nvPr>
        </p:nvPicPr>
        <p:blipFill>
          <a:blip r:embed="rId3"/>
          <a:stretch>
            <a:fillRect/>
          </a:stretch>
        </p:blipFill>
        <p:spPr>
          <a:xfrm>
            <a:off x="1219200" y="1111755"/>
            <a:ext cx="6868188" cy="2710783"/>
          </a:xfrm>
          <a:prstGeom prst="rect">
            <a:avLst/>
          </a:prstGeom>
        </p:spPr>
      </p:pic>
      <p:sp>
        <p:nvSpPr>
          <p:cNvPr id="5" name="TekstSylinder 4">
            <a:extLst>
              <a:ext uri="{FF2B5EF4-FFF2-40B4-BE49-F238E27FC236}">
                <a16:creationId xmlns="" xmlns:a16="http://schemas.microsoft.com/office/drawing/2014/main" id="{765DE74A-3368-479B-80FB-403E5CD49A0F}"/>
              </a:ext>
            </a:extLst>
          </p:cNvPr>
          <p:cNvSpPr txBox="1"/>
          <p:nvPr/>
        </p:nvSpPr>
        <p:spPr>
          <a:xfrm>
            <a:off x="5819614" y="4029559"/>
            <a:ext cx="2293749" cy="253916"/>
          </a:xfrm>
          <a:prstGeom prst="rect">
            <a:avLst/>
          </a:prstGeom>
          <a:noFill/>
        </p:spPr>
        <p:txBody>
          <a:bodyPr wrap="square" rtlCol="0">
            <a:spAutoFit/>
          </a:bodyPr>
          <a:lstStyle/>
          <a:p>
            <a:r>
              <a:rPr lang="nb-NO" sz="1000"/>
              <a:t>Kilde: http://glasgowcomascale.org</a:t>
            </a:r>
          </a:p>
        </p:txBody>
      </p:sp>
      <p:sp>
        <p:nvSpPr>
          <p:cNvPr id="6" name="TekstSylinder 5">
            <a:extLst>
              <a:ext uri="{FF2B5EF4-FFF2-40B4-BE49-F238E27FC236}">
                <a16:creationId xmlns="" xmlns:a16="http://schemas.microsoft.com/office/drawing/2014/main" id="{CB84CF06-C1A1-4E8F-B00D-0C31A0995989}"/>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251480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179976" y="191007"/>
            <a:ext cx="8229600" cy="857250"/>
          </a:xfrm>
        </p:spPr>
        <p:txBody>
          <a:bodyPr/>
          <a:lstStyle/>
          <a:p>
            <a:r>
              <a:rPr lang="nn-NO" altLang="nb-NO" sz="3200" b="1">
                <a:solidFill>
                  <a:srgbClr val="69BE28"/>
                </a:solidFill>
                <a:latin typeface="Arial" pitchFamily="34" charset="0"/>
                <a:cs typeface="Arial" pitchFamily="34" charset="0"/>
              </a:rPr>
              <a:t>D – Confused/delirium</a:t>
            </a:r>
            <a:endParaRPr lang="nb-NO" sz="3200"/>
          </a:p>
        </p:txBody>
      </p:sp>
      <p:sp>
        <p:nvSpPr>
          <p:cNvPr id="3" name="Plassholder for innhold 2"/>
          <p:cNvSpPr>
            <a:spLocks noGrp="1"/>
          </p:cNvSpPr>
          <p:nvPr>
            <p:ph sz="half" idx="4294967295"/>
          </p:nvPr>
        </p:nvSpPr>
        <p:spPr>
          <a:xfrm>
            <a:off x="422622" y="1282184"/>
            <a:ext cx="5610225" cy="3308350"/>
          </a:xfrm>
        </p:spPr>
        <p:txBody>
          <a:bodyPr/>
          <a:lstStyle/>
          <a:p>
            <a:pPr marL="400050"/>
            <a:r>
              <a:rPr lang="nb-NO" sz="1800" dirty="0">
                <a:ea typeface="+mn-lt"/>
                <a:cs typeface="+mn-lt"/>
              </a:rPr>
              <a:t>Delirium er et syndrom bestående av en akutt oppstått forvirringstilstand, desorientering og endret bevissthet.</a:t>
            </a:r>
            <a:endParaRPr lang="nb-NO" sz="1800" dirty="0">
              <a:cs typeface="Calibri"/>
            </a:endParaRPr>
          </a:p>
          <a:p>
            <a:pPr marL="400050"/>
            <a:endParaRPr lang="nb-NO" sz="1800" dirty="0"/>
          </a:p>
          <a:p>
            <a:pPr marL="400050"/>
            <a:r>
              <a:rPr lang="nb-NO" sz="1800" dirty="0"/>
              <a:t>Skrøpelige eldre og sårbare mennesker kan få delirium av vanlige tilstander som infeksjoner, mindre brudd eller uheldig medisinering</a:t>
            </a:r>
          </a:p>
          <a:p>
            <a:pPr marL="400050"/>
            <a:endParaRPr lang="nb-NO" sz="1800" dirty="0">
              <a:ea typeface="+mn-lt"/>
              <a:cs typeface="+mn-lt"/>
            </a:endParaRPr>
          </a:p>
          <a:p>
            <a:pPr marL="400050"/>
            <a:r>
              <a:rPr lang="nb-NO" sz="1800" dirty="0">
                <a:cs typeface="Calibri"/>
              </a:rPr>
              <a:t>Delirium er et symptom som skal tas alvorlig for å finne ut årsaken. Delirium kan være dødelig hvis en ikke finner årsaken</a:t>
            </a:r>
          </a:p>
          <a:p>
            <a:pPr marL="57150" indent="0">
              <a:buNone/>
            </a:pPr>
            <a:endParaRPr lang="nb-NO" sz="1800" dirty="0">
              <a:ea typeface="+mn-lt"/>
              <a:cs typeface="+mn-lt"/>
            </a:endParaRPr>
          </a:p>
        </p:txBody>
      </p:sp>
      <p:pic>
        <p:nvPicPr>
          <p:cNvPr id="7" name="Bilde 6">
            <a:hlinkClick r:id="rId3"/>
            <a:extLst>
              <a:ext uri="{FF2B5EF4-FFF2-40B4-BE49-F238E27FC236}">
                <a16:creationId xmlns="" xmlns:a16="http://schemas.microsoft.com/office/drawing/2014/main" id="{CC7F5403-33B4-40DF-9D35-65831CADE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8314" y="1286551"/>
            <a:ext cx="2051262" cy="2961220"/>
          </a:xfrm>
          <a:prstGeom prst="rect">
            <a:avLst/>
          </a:prstGeom>
          <a:ln>
            <a:noFill/>
          </a:ln>
          <a:effectLst>
            <a:outerShdw blurRad="292100" dist="139700" dir="2700000" algn="tl" rotWithShape="0">
              <a:srgbClr val="333333">
                <a:alpha val="65000"/>
              </a:srgbClr>
            </a:outerShdw>
          </a:effectLst>
        </p:spPr>
      </p:pic>
      <p:sp>
        <p:nvSpPr>
          <p:cNvPr id="5" name="TekstSylinder 4">
            <a:extLst>
              <a:ext uri="{FF2B5EF4-FFF2-40B4-BE49-F238E27FC236}">
                <a16:creationId xmlns="" xmlns:a16="http://schemas.microsoft.com/office/drawing/2014/main" id="{7503098F-2CC0-408F-A49E-CED01ACBDD85}"/>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382604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Bild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813" y="461963"/>
            <a:ext cx="8242300" cy="1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tel 1"/>
          <p:cNvSpPr txBox="1">
            <a:spLocks/>
          </p:cNvSpPr>
          <p:nvPr/>
        </p:nvSpPr>
        <p:spPr bwMode="auto">
          <a:xfrm>
            <a:off x="531814" y="578644"/>
            <a:ext cx="8242299"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2400">
                <a:solidFill>
                  <a:schemeClr val="tx1"/>
                </a:solidFill>
                <a:latin typeface="Calibri" pitchFamily="34" charset="0"/>
              </a:defRPr>
            </a:lvl1pPr>
            <a:lvl2pPr marL="557213" indent="-214313">
              <a:spcBef>
                <a:spcPct val="20000"/>
              </a:spcBef>
              <a:buFont typeface="Arial" pitchFamily="34" charset="0"/>
              <a:buChar char="–"/>
              <a:defRPr sz="2100">
                <a:solidFill>
                  <a:schemeClr val="tx1"/>
                </a:solidFill>
                <a:latin typeface="Calibri" pitchFamily="34" charset="0"/>
              </a:defRPr>
            </a:lvl2pPr>
            <a:lvl3pPr marL="857250" indent="-171450">
              <a:spcBef>
                <a:spcPct val="20000"/>
              </a:spcBef>
              <a:buFont typeface="Arial" pitchFamily="34" charset="0"/>
              <a:buChar char="•"/>
              <a:defRPr>
                <a:solidFill>
                  <a:schemeClr val="tx1"/>
                </a:solidFill>
                <a:latin typeface="Calibri" pitchFamily="34" charset="0"/>
              </a:defRPr>
            </a:lvl3pPr>
            <a:lvl4pPr marL="1200150" indent="-171450">
              <a:spcBef>
                <a:spcPct val="20000"/>
              </a:spcBef>
              <a:buFont typeface="Arial" pitchFamily="34" charset="0"/>
              <a:buChar char="–"/>
              <a:defRPr sz="1500">
                <a:solidFill>
                  <a:schemeClr val="tx1"/>
                </a:solidFill>
                <a:latin typeface="Calibri" pitchFamily="34" charset="0"/>
              </a:defRPr>
            </a:lvl4pPr>
            <a:lvl5pPr marL="1543050" indent="-171450">
              <a:spcBef>
                <a:spcPct val="20000"/>
              </a:spcBef>
              <a:buFont typeface="Arial" pitchFamily="34" charset="0"/>
              <a:buChar char="»"/>
              <a:defRPr sz="1500">
                <a:solidFill>
                  <a:schemeClr val="tx1"/>
                </a:solidFill>
                <a:latin typeface="Calibri" pitchFamily="34" charset="0"/>
              </a:defRPr>
            </a:lvl5pPr>
            <a:lvl6pPr marL="2000250" indent="-17145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457450" indent="-17145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2914650" indent="-17145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371850" indent="-17145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lgn="ctr" eaLnBrk="1" hangingPunct="1">
              <a:spcBef>
                <a:spcPct val="0"/>
              </a:spcBef>
              <a:buNone/>
            </a:pPr>
            <a:r>
              <a:rPr lang="nn-NO" altLang="nb-NO" sz="3200" b="1">
                <a:solidFill>
                  <a:srgbClr val="69BE28"/>
                </a:solidFill>
                <a:latin typeface="Arial"/>
                <a:cs typeface="Arial"/>
              </a:rPr>
              <a:t>D - Hjerneslag symptomer</a:t>
            </a:r>
            <a:endParaRPr lang="nn-NO" altLang="nb-NO" sz="3600" b="1">
              <a:solidFill>
                <a:srgbClr val="69BE28"/>
              </a:solidFill>
              <a:latin typeface="Arial" pitchFamily="34" charset="0"/>
              <a:cs typeface="Arial" pitchFamily="34" charset="0"/>
            </a:endParaRPr>
          </a:p>
        </p:txBody>
      </p:sp>
      <p:pic>
        <p:nvPicPr>
          <p:cNvPr id="76804" name="Bild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6015" y="1203376"/>
            <a:ext cx="7593895" cy="21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p:cNvSpPr txBox="1"/>
          <p:nvPr/>
        </p:nvSpPr>
        <p:spPr>
          <a:xfrm>
            <a:off x="856015" y="3728720"/>
            <a:ext cx="7593895" cy="923330"/>
          </a:xfrm>
          <a:prstGeom prst="rect">
            <a:avLst/>
          </a:prstGeom>
          <a:noFill/>
        </p:spPr>
        <p:txBody>
          <a:bodyPr wrap="square" rtlCol="0" anchor="t">
            <a:spAutoFit/>
          </a:bodyPr>
          <a:lstStyle/>
          <a:p>
            <a:r>
              <a:rPr lang="nb-NO" u="sng" dirty="0">
                <a:latin typeface="Arial"/>
                <a:cs typeface="Arial"/>
              </a:rPr>
              <a:t>Andre symptomer:</a:t>
            </a:r>
            <a:r>
              <a:rPr lang="nb-NO" dirty="0">
                <a:latin typeface="Arial"/>
                <a:cs typeface="Arial"/>
              </a:rPr>
              <a:t> akutt oppstått ensidig koordinasjonssvikt (akutte gangvansker), </a:t>
            </a:r>
            <a:r>
              <a:rPr lang="nb-NO" dirty="0" err="1">
                <a:latin typeface="Arial"/>
                <a:cs typeface="Arial"/>
              </a:rPr>
              <a:t>halvsidig</a:t>
            </a:r>
            <a:r>
              <a:rPr lang="nb-NO" dirty="0">
                <a:latin typeface="Arial"/>
                <a:cs typeface="Arial"/>
              </a:rPr>
              <a:t> </a:t>
            </a:r>
            <a:r>
              <a:rPr lang="nb-NO" dirty="0" err="1">
                <a:latin typeface="Arial"/>
                <a:cs typeface="Arial"/>
              </a:rPr>
              <a:t>synsfeltsutfall</a:t>
            </a:r>
            <a:r>
              <a:rPr lang="nb-NO" dirty="0">
                <a:latin typeface="Arial"/>
                <a:cs typeface="Arial"/>
              </a:rPr>
              <a:t>, svimmelhet, </a:t>
            </a:r>
            <a:r>
              <a:rPr lang="nb-NO" dirty="0" err="1">
                <a:latin typeface="Arial"/>
                <a:cs typeface="Arial"/>
              </a:rPr>
              <a:t>hyperakutt</a:t>
            </a:r>
            <a:r>
              <a:rPr lang="nb-NO" dirty="0">
                <a:latin typeface="Arial"/>
                <a:cs typeface="Arial"/>
              </a:rPr>
              <a:t> hodepine, nedsatt sensibilitet.                                                      </a:t>
            </a:r>
            <a:r>
              <a:rPr lang="nb-NO" sz="900" dirty="0">
                <a:latin typeface="Arial"/>
                <a:cs typeface="Arial"/>
              </a:rPr>
              <a:t>Bilde :Lærdal </a:t>
            </a:r>
            <a:r>
              <a:rPr lang="nb-NO" sz="900" dirty="0" err="1">
                <a:latin typeface="Arial"/>
                <a:cs typeface="Arial"/>
              </a:rPr>
              <a:t>medical</a:t>
            </a:r>
            <a:r>
              <a:rPr lang="nb-NO" sz="900" dirty="0">
                <a:latin typeface="Arial"/>
                <a:cs typeface="Arial"/>
              </a:rPr>
              <a:t>/</a:t>
            </a:r>
            <a:r>
              <a:rPr lang="nb-NO" sz="800" dirty="0">
                <a:latin typeface="Arial"/>
                <a:cs typeface="Arial"/>
              </a:rPr>
              <a:t>Trygg akuttmedisin</a:t>
            </a:r>
            <a:endParaRPr lang="nb-NO" sz="800" dirty="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011374"/>
            <a:ext cx="9144000" cy="676713"/>
          </a:xfrm>
          <a:prstGeom prst="rect">
            <a:avLst/>
          </a:prstGeom>
          <a:solidFill>
            <a:srgbClr val="E0DCD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Undertittel 2">
            <a:extLst>
              <a:ext uri="{FF2B5EF4-FFF2-40B4-BE49-F238E27FC236}">
                <a16:creationId xmlns="" xmlns:a16="http://schemas.microsoft.com/office/drawing/2014/main" id="{713B874D-EEC4-4E87-91C5-25490C0FA437}"/>
              </a:ext>
            </a:extLst>
          </p:cNvPr>
          <p:cNvSpPr>
            <a:spLocks noGrp="1"/>
          </p:cNvSpPr>
          <p:nvPr>
            <p:ph type="subTitle" idx="1"/>
          </p:nvPr>
        </p:nvSpPr>
        <p:spPr>
          <a:xfrm>
            <a:off x="332509" y="1146673"/>
            <a:ext cx="8728364" cy="432738"/>
          </a:xfrm>
        </p:spPr>
        <p:txBody>
          <a:bodyPr rtlCol="0">
            <a:noAutofit/>
          </a:bodyPr>
          <a:lstStyle/>
          <a:p>
            <a:pPr algn="l" eaLnBrk="1" fontAlgn="auto" hangingPunct="1">
              <a:lnSpc>
                <a:spcPct val="120000"/>
              </a:lnSpc>
              <a:spcBef>
                <a:spcPts val="0"/>
              </a:spcBef>
              <a:spcAft>
                <a:spcPts val="0"/>
              </a:spcAft>
              <a:defRPr/>
            </a:pPr>
            <a:r>
              <a:rPr lang="nn-NO" sz="1800" b="1" cap="small" spc="100">
                <a:solidFill>
                  <a:schemeClr val="tx1"/>
                </a:solidFill>
                <a:latin typeface="Arial"/>
                <a:cs typeface="Arial"/>
              </a:rPr>
              <a:t>Vitale målinger og handlingsberedskap i ABCDE-observasjon</a:t>
            </a:r>
          </a:p>
          <a:p>
            <a:pPr marL="571500" indent="-571500" algn="l" eaLnBrk="1" fontAlgn="auto" hangingPunct="1">
              <a:spcAft>
                <a:spcPts val="0"/>
              </a:spcAft>
              <a:buFontTx/>
              <a:buChar char="-"/>
              <a:defRPr/>
            </a:pPr>
            <a:endParaRPr lang="nn-NO" sz="1800" b="1" i="1">
              <a:solidFill>
                <a:srgbClr val="4DB848"/>
              </a:solidFill>
              <a:latin typeface="Arial"/>
              <a:cs typeface="Arial"/>
            </a:endParaRPr>
          </a:p>
          <a:p>
            <a:pPr algn="l" eaLnBrk="1" fontAlgn="auto" hangingPunct="1">
              <a:spcAft>
                <a:spcPts val="0"/>
              </a:spcAft>
              <a:buFont typeface="Arial"/>
              <a:buNone/>
              <a:defRPr/>
            </a:pPr>
            <a:endParaRPr lang="nn-NO" sz="1600" b="1">
              <a:solidFill>
                <a:srgbClr val="4DB848"/>
              </a:solidFill>
              <a:latin typeface="Arial"/>
              <a:cs typeface="Arial"/>
            </a:endParaRPr>
          </a:p>
          <a:p>
            <a:pPr algn="l" eaLnBrk="1" fontAlgn="auto" hangingPunct="1">
              <a:spcAft>
                <a:spcPts val="0"/>
              </a:spcAft>
              <a:buFont typeface="Arial"/>
              <a:buNone/>
              <a:defRPr/>
            </a:pPr>
            <a:endParaRPr lang="nn-NO" sz="2400" b="1">
              <a:solidFill>
                <a:srgbClr val="4DB848"/>
              </a:solidFill>
              <a:latin typeface="Arial"/>
              <a:cs typeface="Arial"/>
            </a:endParaRPr>
          </a:p>
        </p:txBody>
      </p:sp>
      <p:sp>
        <p:nvSpPr>
          <p:cNvPr id="5" name="Rektangel 4"/>
          <p:cNvSpPr/>
          <p:nvPr/>
        </p:nvSpPr>
        <p:spPr>
          <a:xfrm>
            <a:off x="6707777" y="4359009"/>
            <a:ext cx="2436223" cy="78377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Undertittel 2">
            <a:extLst>
              <a:ext uri="{FF2B5EF4-FFF2-40B4-BE49-F238E27FC236}">
                <a16:creationId xmlns="" xmlns:a16="http://schemas.microsoft.com/office/drawing/2014/main" id="{713B874D-EEC4-4E87-91C5-25490C0FA437}"/>
              </a:ext>
            </a:extLst>
          </p:cNvPr>
          <p:cNvSpPr txBox="1">
            <a:spLocks/>
          </p:cNvSpPr>
          <p:nvPr/>
        </p:nvSpPr>
        <p:spPr bwMode="auto">
          <a:xfrm>
            <a:off x="5687291" y="272069"/>
            <a:ext cx="3082636" cy="46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pitchFamily="34" charset="0"/>
              <a:buNone/>
              <a:tabLst/>
              <a:defRPr/>
            </a:pPr>
            <a:r>
              <a:rPr kumimoji="0" lang="nn-NO" sz="1400" b="1" i="0" u="none" strike="noStrike" kern="1200" cap="none" spc="0" normalizeH="0" baseline="0" noProof="0">
                <a:ln>
                  <a:noFill/>
                </a:ln>
                <a:solidFill>
                  <a:srgbClr val="00693C"/>
                </a:solidFill>
                <a:effectLst/>
                <a:uLnTx/>
                <a:uFillTx/>
                <a:latin typeface="Arial" panose="020B0604020202020204" pitchFamily="34" charset="0"/>
                <a:ea typeface="+mn-ea"/>
                <a:cs typeface="Arial" panose="020B0604020202020204" pitchFamily="34" charset="0"/>
              </a:rPr>
              <a:t>Trinn 1 KlinObsKommune</a:t>
            </a:r>
          </a:p>
          <a:p>
            <a:pPr marL="0" marR="0" lvl="0" indent="0" algn="r" defTabSz="457200" rtl="0" eaLnBrk="1" fontAlgn="auto" latinLnBrk="0" hangingPunct="1">
              <a:lnSpc>
                <a:spcPct val="100000"/>
              </a:lnSpc>
              <a:spcBef>
                <a:spcPct val="20000"/>
              </a:spcBef>
              <a:spcAft>
                <a:spcPts val="0"/>
              </a:spcAft>
              <a:buClrTx/>
              <a:buSzTx/>
              <a:buFont typeface="Arial" pitchFamily="34" charset="0"/>
              <a:buNone/>
              <a:tabLst/>
              <a:defRPr/>
            </a:pPr>
            <a:r>
              <a:rPr kumimoji="0" lang="nn-NO" sz="1400" b="1" i="0" u="none" strike="noStrike" kern="1200" cap="none" spc="0" normalizeH="0" baseline="0" noProof="0">
                <a:ln>
                  <a:noFill/>
                </a:ln>
                <a:solidFill>
                  <a:srgbClr val="00693C"/>
                </a:solidFill>
                <a:effectLst/>
                <a:uLnTx/>
                <a:uFillTx/>
                <a:latin typeface="Arial" panose="020B0604020202020204" pitchFamily="34" charset="0"/>
                <a:ea typeface="+mn-ea"/>
                <a:cs typeface="Arial" panose="020B0604020202020204" pitchFamily="34" charset="0"/>
              </a:rPr>
              <a:t>Grunnleggende ferdigheter</a:t>
            </a:r>
          </a:p>
          <a:p>
            <a:pPr marL="0" marR="0" lvl="0" indent="0" algn="r"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n-NO" sz="2000" b="1"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nn-NO" sz="2400" b="1" i="0" u="none" strike="noStrike" kern="1200" cap="none" spc="0" normalizeH="0" baseline="0" noProof="0">
              <a:ln>
                <a:noFill/>
              </a:ln>
              <a:solidFill>
                <a:srgbClr val="4DB848"/>
              </a:solidFill>
              <a:effectLst/>
              <a:uLnTx/>
              <a:uFillTx/>
              <a:latin typeface="Arial"/>
              <a:ea typeface="+mn-ea"/>
              <a:cs typeface="Arial"/>
            </a:endParaRPr>
          </a:p>
        </p:txBody>
      </p:sp>
      <p:pic>
        <p:nvPicPr>
          <p:cNvPr id="2050" name="Picture 2" descr="C:\Presentasjoner\KlinObs Kommune\Bilder til Eva\Bilde 8 (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695014"/>
            <a:ext cx="9144000" cy="3458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Presentasjoner\KlinObs Kommune\Ny logo og nye filer\01-Nasjonal logo\PNG\01_USHT-bredde-CMYK.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0222" t="32168" r="9824" b="28317"/>
          <a:stretch/>
        </p:blipFill>
        <p:spPr bwMode="auto">
          <a:xfrm>
            <a:off x="323963" y="266106"/>
            <a:ext cx="3769472" cy="642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ittel 1"/>
          <p:cNvSpPr>
            <a:spLocks noGrp="1"/>
          </p:cNvSpPr>
          <p:nvPr>
            <p:ph type="title"/>
          </p:nvPr>
        </p:nvSpPr>
        <p:spPr/>
        <p:txBody>
          <a:bodyPr/>
          <a:lstStyle/>
          <a:p>
            <a:r>
              <a:rPr lang="nb-NO" altLang="nb-NO" sz="3200"/>
              <a:t>Film til D – Bevissthet</a:t>
            </a:r>
            <a:endParaRPr lang="nb-NO" altLang="nb-NO" sz="3200" b="1">
              <a:latin typeface="Arial" pitchFamily="34" charset="0"/>
              <a:cs typeface="Arial" pitchFamily="34" charset="0"/>
            </a:endParaRPr>
          </a:p>
        </p:txBody>
      </p:sp>
      <p:sp>
        <p:nvSpPr>
          <p:cNvPr id="6" name="Rektangel 5"/>
          <p:cNvSpPr/>
          <p:nvPr/>
        </p:nvSpPr>
        <p:spPr>
          <a:xfrm>
            <a:off x="650346" y="1336880"/>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7" name="Tittel 1"/>
          <p:cNvSpPr txBox="1">
            <a:spLocks/>
          </p:cNvSpPr>
          <p:nvPr/>
        </p:nvSpPr>
        <p:spPr bwMode="auto">
          <a:xfrm>
            <a:off x="863188" y="1455725"/>
            <a:ext cx="1957513" cy="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1800" b="1" dirty="0">
                <a:solidFill>
                  <a:prstClr val="white"/>
                </a:solidFill>
                <a:latin typeface="Arial" pitchFamily="34" charset="0"/>
                <a:cs typeface="Arial" pitchFamily="34" charset="0"/>
              </a:rPr>
              <a:t>1. Blodsukker</a:t>
            </a:r>
          </a:p>
        </p:txBody>
      </p:sp>
      <p:sp>
        <p:nvSpPr>
          <p:cNvPr id="8" name="Rektangel 1"/>
          <p:cNvSpPr>
            <a:spLocks noChangeArrowheads="1"/>
          </p:cNvSpPr>
          <p:nvPr/>
        </p:nvSpPr>
        <p:spPr bwMode="auto">
          <a:xfrm>
            <a:off x="863187" y="2118520"/>
            <a:ext cx="19575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nb-NO" altLang="nb-NO" sz="1400" dirty="0">
                <a:solidFill>
                  <a:schemeClr val="bg1"/>
                </a:solidFill>
                <a:latin typeface="Arial"/>
                <a:cs typeface="Arial"/>
              </a:rPr>
              <a:t>Hensikt: Blodsukker skal alltid måles ved bevissthetsendring. Alvorlig lavt blodsukker kan gi hjerneskade og må derfor behandles umiddelbart.</a:t>
            </a:r>
            <a:endParaRPr lang="nb-NO" altLang="nb-NO" sz="1400" dirty="0">
              <a:solidFill>
                <a:schemeClr val="bg1"/>
              </a:solidFill>
              <a:latin typeface="Arial" pitchFamily="34" charset="0"/>
            </a:endParaRPr>
          </a:p>
        </p:txBody>
      </p:sp>
      <p:pic>
        <p:nvPicPr>
          <p:cNvPr id="9" name="Bilde 8"/>
          <p:cNvPicPr/>
          <p:nvPr/>
        </p:nvPicPr>
        <p:blipFill rotWithShape="1">
          <a:blip r:embed="rId3" cstate="screen">
            <a:extLst>
              <a:ext uri="{28A0092B-C50C-407E-A947-70E740481C1C}">
                <a14:useLocalDpi xmlns:a14="http://schemas.microsoft.com/office/drawing/2010/main"/>
              </a:ext>
            </a:extLst>
          </a:blip>
          <a:srcRect/>
          <a:stretch/>
        </p:blipFill>
        <p:spPr bwMode="auto">
          <a:xfrm>
            <a:off x="3710601" y="4563872"/>
            <a:ext cx="1722799" cy="550368"/>
          </a:xfrm>
          <a:prstGeom prst="rect">
            <a:avLst/>
          </a:prstGeom>
          <a:noFill/>
          <a:ln>
            <a:noFill/>
          </a:ln>
          <a:extLst>
            <a:ext uri="{53640926-AAD7-44D8-BBD7-CCE9431645EC}">
              <a14:shadowObscured xmlns:a14="http://schemas.microsoft.com/office/drawing/2010/main"/>
            </a:ext>
          </a:extLst>
        </p:spPr>
      </p:pic>
      <p:pic>
        <p:nvPicPr>
          <p:cNvPr id="10243" name="Picture 3">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3340" y="1346593"/>
            <a:ext cx="5414853"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a:extLst>
              <a:ext uri="{FF2B5EF4-FFF2-40B4-BE49-F238E27FC236}">
                <a16:creationId xmlns="" xmlns:a16="http://schemas.microsoft.com/office/drawing/2014/main" id="{6785CD3D-541D-4698-ABB5-7714094F3CBD}"/>
              </a:ext>
            </a:extLst>
          </p:cNvPr>
          <p:cNvSpPr txBox="1"/>
          <p:nvPr/>
        </p:nvSpPr>
        <p:spPr>
          <a:xfrm>
            <a:off x="5882400" y="3924030"/>
            <a:ext cx="2486001" cy="261610"/>
          </a:xfrm>
          <a:prstGeom prst="rect">
            <a:avLst/>
          </a:prstGeom>
          <a:noFill/>
        </p:spPr>
        <p:txBody>
          <a:bodyPr wrap="square" rtlCol="0">
            <a:spAutoFit/>
          </a:bodyPr>
          <a:lstStyle/>
          <a:p>
            <a:pPr algn="r"/>
            <a:r>
              <a:rPr lang="nb-NO" sz="1050">
                <a:solidFill>
                  <a:prstClr val="black"/>
                </a:solidFill>
              </a:rPr>
              <a:t>Klikk på bildet for å gå til filmen</a:t>
            </a:r>
          </a:p>
        </p:txBody>
      </p:sp>
    </p:spTree>
    <p:extLst>
      <p:ext uri="{BB962C8B-B14F-4D97-AF65-F5344CB8AC3E}">
        <p14:creationId xmlns:p14="http://schemas.microsoft.com/office/powerpoint/2010/main" val="36638038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6" descr="Et bilde som inneholder holder, mann, hånd, spiller&#10;&#10;Beskrivelse som er generert med svært høy visshet">
            <a:extLst>
              <a:ext uri="{FF2B5EF4-FFF2-40B4-BE49-F238E27FC236}">
                <a16:creationId xmlns="" xmlns:a16="http://schemas.microsoft.com/office/drawing/2014/main" id="{14ABD308-E635-469B-B3F9-14877F9C53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295" t="-622" r="9776" b="629"/>
          <a:stretch/>
        </p:blipFill>
        <p:spPr>
          <a:xfrm>
            <a:off x="901700" y="901176"/>
            <a:ext cx="5509646" cy="3452939"/>
          </a:xfrm>
          <a:prstGeom prst="rect">
            <a:avLst/>
          </a:prstGeom>
        </p:spPr>
      </p:pic>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4931770" y="954446"/>
            <a:ext cx="3367807" cy="3384192"/>
            <a:chOff x="4750924" y="1373546"/>
            <a:chExt cx="3367807" cy="3384192"/>
          </a:xfrm>
        </p:grpSpPr>
        <p:sp>
          <p:nvSpPr>
            <p:cNvPr id="3" name="Rettvinklet trekant 2"/>
            <p:cNvSpPr/>
            <p:nvPr/>
          </p:nvSpPr>
          <p:spPr>
            <a:xfrm flipH="1">
              <a:off x="4750924" y="1373546"/>
              <a:ext cx="973752" cy="3384192"/>
            </a:xfrm>
            <a:prstGeom prst="rtTriangle">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sp>
          <p:nvSpPr>
            <p:cNvPr id="4" name="Rektangel 3"/>
            <p:cNvSpPr/>
            <p:nvPr/>
          </p:nvSpPr>
          <p:spPr>
            <a:xfrm>
              <a:off x="5722144" y="1373546"/>
              <a:ext cx="2396587" cy="3384192"/>
            </a:xfrm>
            <a:prstGeom prst="rect">
              <a:avLst/>
            </a:prstGeom>
            <a:solidFill>
              <a:srgbClr val="F0DB03">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nb-NO">
                <a:solidFill>
                  <a:prstClr val="white"/>
                </a:solidFill>
              </a:endParaRPr>
            </a:p>
          </p:txBody>
        </p:sp>
      </p:grpSp>
      <p:sp>
        <p:nvSpPr>
          <p:cNvPr id="5" name="TekstSylinder 4"/>
          <p:cNvSpPr txBox="1"/>
          <p:nvPr/>
        </p:nvSpPr>
        <p:spPr>
          <a:xfrm>
            <a:off x="5652182" y="1458936"/>
            <a:ext cx="2336112" cy="923330"/>
          </a:xfrm>
          <a:prstGeom prst="rect">
            <a:avLst/>
          </a:prstGeom>
          <a:noFill/>
        </p:spPr>
        <p:txBody>
          <a:bodyPr wrap="square" rtlCol="0">
            <a:spAutoFit/>
          </a:bodyPr>
          <a:lstStyle/>
          <a:p>
            <a:pPr algn="r">
              <a:lnSpc>
                <a:spcPct val="90000"/>
              </a:lnSpc>
              <a:defRPr/>
            </a:pPr>
            <a:r>
              <a:rPr lang="nb-NO" sz="3000" b="1"/>
              <a:t>Praktisk øvelse</a:t>
            </a:r>
          </a:p>
        </p:txBody>
      </p:sp>
      <p:sp>
        <p:nvSpPr>
          <p:cNvPr id="11" name="TekstSylinder 10"/>
          <p:cNvSpPr txBox="1"/>
          <p:nvPr/>
        </p:nvSpPr>
        <p:spPr>
          <a:xfrm>
            <a:off x="5464700" y="2842259"/>
            <a:ext cx="2523595" cy="507831"/>
          </a:xfrm>
          <a:prstGeom prst="rect">
            <a:avLst/>
          </a:prstGeom>
          <a:noFill/>
        </p:spPr>
        <p:txBody>
          <a:bodyPr wrap="square" rtlCol="0">
            <a:spAutoFit/>
          </a:bodyPr>
          <a:lstStyle/>
          <a:p>
            <a:pPr algn="r">
              <a:lnSpc>
                <a:spcPct val="90000"/>
              </a:lnSpc>
              <a:defRPr/>
            </a:pPr>
            <a:r>
              <a:rPr lang="nn-NO" altLang="nb-NO" sz="3000" b="1">
                <a:solidFill>
                  <a:prstClr val="white"/>
                </a:solidFill>
              </a:rPr>
              <a:t>Blodsukker</a:t>
            </a:r>
            <a:endParaRPr lang="nb-NO" sz="3000" b="1">
              <a:solidFill>
                <a:prstClr val="white"/>
              </a:solidFill>
            </a:endParaRPr>
          </a:p>
        </p:txBody>
      </p:sp>
      <p:cxnSp>
        <p:nvCxnSpPr>
          <p:cNvPr id="12" name="Rett linje 11"/>
          <p:cNvCxnSpPr/>
          <p:nvPr/>
        </p:nvCxnSpPr>
        <p:spPr>
          <a:xfrm>
            <a:off x="5790330" y="2646542"/>
            <a:ext cx="216982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50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965" y="1015611"/>
            <a:ext cx="774223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tel 1"/>
          <p:cNvSpPr>
            <a:spLocks noGrp="1"/>
          </p:cNvSpPr>
          <p:nvPr>
            <p:ph type="title"/>
          </p:nvPr>
        </p:nvSpPr>
        <p:spPr>
          <a:xfrm>
            <a:off x="325439" y="491729"/>
            <a:ext cx="8493125" cy="416719"/>
          </a:xfrm>
        </p:spPr>
        <p:txBody>
          <a:bodyPr/>
          <a:lstStyle/>
          <a:p>
            <a:pPr eaLnBrk="1" hangingPunct="1"/>
            <a:r>
              <a:rPr lang="nn-NO" altLang="nb-NO" sz="3200" b="1" dirty="0">
                <a:latin typeface="Arial" pitchFamily="34" charset="0"/>
                <a:cs typeface="Arial" pitchFamily="34" charset="0"/>
              </a:rPr>
              <a:t>Oppsummering av D og </a:t>
            </a:r>
            <a:r>
              <a:rPr lang="nn-NO" altLang="nb-NO" sz="3200" b="1" dirty="0" err="1">
                <a:latin typeface="Arial" pitchFamily="34" charset="0"/>
                <a:cs typeface="Arial" pitchFamily="34" charset="0"/>
              </a:rPr>
              <a:t>egenvurdering</a:t>
            </a:r>
            <a:endParaRPr lang="nn-NO" altLang="nb-NO" sz="3200" b="1" dirty="0">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78C53088-1920-41DB-AF5A-86156A0AA6C6}"/>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683965" y="3436144"/>
            <a:ext cx="7742238" cy="685800"/>
          </a:xfrm>
          <a:prstGeom prst="rect">
            <a:avLst/>
          </a:prstGeom>
          <a:solidFill>
            <a:srgbClr val="66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605" y="1202399"/>
            <a:ext cx="7366352" cy="371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tel 1"/>
          <p:cNvSpPr>
            <a:spLocks noGrp="1"/>
          </p:cNvSpPr>
          <p:nvPr>
            <p:ph type="title"/>
          </p:nvPr>
        </p:nvSpPr>
        <p:spPr>
          <a:xfrm>
            <a:off x="477838" y="491729"/>
            <a:ext cx="8208962" cy="416719"/>
          </a:xfrm>
        </p:spPr>
        <p:txBody>
          <a:bodyPr/>
          <a:lstStyle/>
          <a:p>
            <a:pPr eaLnBrk="1" hangingPunct="1"/>
            <a:r>
              <a:rPr lang="nn-NO" altLang="nb-NO" sz="3200" b="1">
                <a:latin typeface="Arial" pitchFamily="34" charset="0"/>
                <a:cs typeface="Arial" pitchFamily="34" charset="0"/>
              </a:rPr>
              <a:t>Systematisk gjennomgang av E</a:t>
            </a:r>
            <a:endParaRPr lang="nn-NO" altLang="nb-NO" sz="3600" b="1">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93BDCCFA-C5A2-4781-AE00-5E9316FE3030}"/>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 xmlns:a16="http://schemas.microsoft.com/office/drawing/2014/main" id="{D43FCA16-243E-46F7-B07A-2A01F27FE4F1}"/>
              </a:ext>
            </a:extLst>
          </p:cNvPr>
          <p:cNvSpPr/>
          <p:nvPr/>
        </p:nvSpPr>
        <p:spPr>
          <a:xfrm>
            <a:off x="818821" y="1202400"/>
            <a:ext cx="7366136" cy="292320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32764638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idx="4294967295"/>
          </p:nvPr>
        </p:nvSpPr>
        <p:spPr>
          <a:xfrm>
            <a:off x="457200" y="551261"/>
            <a:ext cx="8229600" cy="415925"/>
          </a:xfrm>
        </p:spPr>
        <p:txBody>
          <a:bodyPr/>
          <a:lstStyle/>
          <a:p>
            <a:pPr eaLnBrk="1" hangingPunct="1"/>
            <a:r>
              <a:rPr lang="nn-NO" altLang="nb-NO" sz="3200" b="1">
                <a:solidFill>
                  <a:srgbClr val="69BE28"/>
                </a:solidFill>
                <a:latin typeface="Arial" pitchFamily="34" charset="0"/>
                <a:cs typeface="Arial" pitchFamily="34" charset="0"/>
              </a:rPr>
              <a:t>E. Omgivelser/Kroppsundersøkelse </a:t>
            </a:r>
          </a:p>
        </p:txBody>
      </p:sp>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pic>
        <p:nvPicPr>
          <p:cNvPr id="3" name="Bilde 2">
            <a:extLst>
              <a:ext uri="{FF2B5EF4-FFF2-40B4-BE49-F238E27FC236}">
                <a16:creationId xmlns="" xmlns:a16="http://schemas.microsoft.com/office/drawing/2014/main" id="{2C0D5B9D-44BF-450E-8193-0D486A27A12B}"/>
              </a:ext>
            </a:extLst>
          </p:cNvPr>
          <p:cNvPicPr>
            <a:picLocks noChangeAspect="1"/>
          </p:cNvPicPr>
          <p:nvPr/>
        </p:nvPicPr>
        <p:blipFill>
          <a:blip r:embed="rId3"/>
          <a:stretch>
            <a:fillRect/>
          </a:stretch>
        </p:blipFill>
        <p:spPr>
          <a:xfrm>
            <a:off x="792000" y="1396343"/>
            <a:ext cx="7560000" cy="2017703"/>
          </a:xfrm>
          <a:prstGeom prst="rect">
            <a:avLst/>
          </a:prstGeom>
        </p:spPr>
      </p:pic>
      <p:sp>
        <p:nvSpPr>
          <p:cNvPr id="9" name="TekstSylinder 8">
            <a:extLst>
              <a:ext uri="{FF2B5EF4-FFF2-40B4-BE49-F238E27FC236}">
                <a16:creationId xmlns="" xmlns:a16="http://schemas.microsoft.com/office/drawing/2014/main" id="{55299D4B-867A-4BE3-AA69-68AAE49BE041}"/>
              </a:ext>
            </a:extLst>
          </p:cNvPr>
          <p:cNvSpPr txBox="1"/>
          <p:nvPr/>
        </p:nvSpPr>
        <p:spPr>
          <a:xfrm>
            <a:off x="8075919" y="4587368"/>
            <a:ext cx="868296" cy="484593"/>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14837014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ittel 1"/>
          <p:cNvSpPr>
            <a:spLocks noGrp="1"/>
          </p:cNvSpPr>
          <p:nvPr>
            <p:ph type="title"/>
          </p:nvPr>
        </p:nvSpPr>
        <p:spPr/>
        <p:txBody>
          <a:bodyPr/>
          <a:lstStyle/>
          <a:p>
            <a:pPr eaLnBrk="1" hangingPunct="1"/>
            <a:r>
              <a:rPr lang="nn-NO" altLang="nb-NO" sz="3200" b="1" dirty="0">
                <a:latin typeface="Arial" pitchFamily="34" charset="0"/>
                <a:cs typeface="Arial" pitchFamily="34" charset="0"/>
              </a:rPr>
              <a:t>E – </a:t>
            </a:r>
            <a:r>
              <a:rPr lang="nn-NO" altLang="nb-NO" sz="3200" b="1" dirty="0" err="1">
                <a:latin typeface="Arial" pitchFamily="34" charset="0"/>
                <a:cs typeface="Arial" pitchFamily="34" charset="0"/>
              </a:rPr>
              <a:t>Exposure</a:t>
            </a:r>
            <a:r>
              <a:rPr lang="nn-NO" altLang="nb-NO" sz="3200" b="1" dirty="0">
                <a:latin typeface="Arial" pitchFamily="34" charset="0"/>
                <a:cs typeface="Arial" pitchFamily="34" charset="0"/>
              </a:rPr>
              <a:t> (</a:t>
            </a:r>
            <a:r>
              <a:rPr lang="nn-NO" altLang="nb-NO" sz="3200" b="1" dirty="0" err="1">
                <a:latin typeface="Arial" pitchFamily="34" charset="0"/>
                <a:cs typeface="Arial" pitchFamily="34" charset="0"/>
              </a:rPr>
              <a:t>kroppsundersøkelse</a:t>
            </a:r>
            <a:r>
              <a:rPr lang="nn-NO" altLang="nb-NO" sz="3200" b="1" dirty="0">
                <a:latin typeface="Arial" pitchFamily="34" charset="0"/>
                <a:cs typeface="Arial" pitchFamily="34" charset="0"/>
              </a:rPr>
              <a:t>)</a:t>
            </a:r>
          </a:p>
        </p:txBody>
      </p:sp>
      <p:sp>
        <p:nvSpPr>
          <p:cNvPr id="2" name="Plassholder for innhold 1">
            <a:extLst>
              <a:ext uri="{FF2B5EF4-FFF2-40B4-BE49-F238E27FC236}">
                <a16:creationId xmlns="" xmlns:a16="http://schemas.microsoft.com/office/drawing/2014/main" id="{F927E593-9756-4B6C-A706-0ECE9CAFACAC}"/>
              </a:ext>
            </a:extLst>
          </p:cNvPr>
          <p:cNvSpPr>
            <a:spLocks noGrp="1"/>
          </p:cNvSpPr>
          <p:nvPr>
            <p:ph idx="1"/>
          </p:nvPr>
        </p:nvSpPr>
        <p:spPr/>
        <p:txBody>
          <a:bodyPr/>
          <a:lstStyle/>
          <a:p>
            <a:pPr marL="0" indent="0">
              <a:buNone/>
            </a:pPr>
            <a:endParaRPr lang="nb-NO" sz="1600" dirty="0"/>
          </a:p>
          <a:p>
            <a:pPr marL="0" indent="0">
              <a:buNone/>
            </a:pPr>
            <a:endParaRPr lang="nb-NO" sz="1600" dirty="0"/>
          </a:p>
          <a:p>
            <a:pPr marL="0" indent="0">
              <a:buNone/>
            </a:pPr>
            <a:endParaRPr lang="nb-NO" sz="1600" dirty="0"/>
          </a:p>
          <a:p>
            <a:pPr marL="0" indent="0">
              <a:buNone/>
            </a:pPr>
            <a:r>
              <a:rPr lang="nb-NO" sz="1600" dirty="0"/>
              <a:t>.</a:t>
            </a:r>
          </a:p>
          <a:p>
            <a:pPr marL="0" indent="0">
              <a:buNone/>
            </a:pPr>
            <a:endParaRPr lang="nb-NO" sz="1600" dirty="0"/>
          </a:p>
        </p:txBody>
      </p:sp>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81000"/>
            <a:ext cx="8229600" cy="1191"/>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 xmlns:a16="http://schemas.microsoft.com/office/drawing/2014/main" id="{90D2A451-8A45-4DA8-BD45-6A7EA8094E42}"/>
              </a:ext>
            </a:extLst>
          </p:cNvPr>
          <p:cNvSpPr txBox="1"/>
          <p:nvPr/>
        </p:nvSpPr>
        <p:spPr>
          <a:xfrm>
            <a:off x="8265159" y="4247886"/>
            <a:ext cx="806056" cy="430375"/>
          </a:xfrm>
          <a:prstGeom prst="rect">
            <a:avLst/>
          </a:prstGeom>
          <a:solidFill>
            <a:schemeClr val="bg1"/>
          </a:solidFill>
        </p:spPr>
        <p:txBody>
          <a:bodyPr wrap="square" rtlCol="0">
            <a:spAutoFit/>
          </a:bodyPr>
          <a:lstStyle/>
          <a:p>
            <a:endParaRPr lang="nb-NO"/>
          </a:p>
        </p:txBody>
      </p:sp>
      <p:pic>
        <p:nvPicPr>
          <p:cNvPr id="3" name="Bilde 2">
            <a:extLst>
              <a:ext uri="{FF2B5EF4-FFF2-40B4-BE49-F238E27FC236}">
                <a16:creationId xmlns="" xmlns:a16="http://schemas.microsoft.com/office/drawing/2014/main" id="{DC3C175E-3F54-48BB-9CF5-6680286193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729"/>
          <a:stretch/>
        </p:blipFill>
        <p:spPr>
          <a:xfrm>
            <a:off x="3472841" y="1367887"/>
            <a:ext cx="4371472" cy="3004063"/>
          </a:xfrm>
          <a:prstGeom prst="rect">
            <a:avLst/>
          </a:prstGeom>
        </p:spPr>
      </p:pic>
      <p:sp>
        <p:nvSpPr>
          <p:cNvPr id="9" name="Rektangel 8">
            <a:extLst>
              <a:ext uri="{FF2B5EF4-FFF2-40B4-BE49-F238E27FC236}">
                <a16:creationId xmlns="" xmlns:a16="http://schemas.microsoft.com/office/drawing/2014/main" id="{BCC4FBEC-9DB6-4D01-8CA2-5EF6E8A07FD9}"/>
              </a:ext>
            </a:extLst>
          </p:cNvPr>
          <p:cNvSpPr/>
          <p:nvPr/>
        </p:nvSpPr>
        <p:spPr>
          <a:xfrm>
            <a:off x="1132841" y="1367886"/>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ekstSylinder 7">
            <a:extLst>
              <a:ext uri="{FF2B5EF4-FFF2-40B4-BE49-F238E27FC236}">
                <a16:creationId xmlns="" xmlns:a16="http://schemas.microsoft.com/office/drawing/2014/main" id="{BD976ADC-377A-4D59-8CEC-80CF0CB5F2C4}"/>
              </a:ext>
            </a:extLst>
          </p:cNvPr>
          <p:cNvSpPr txBox="1"/>
          <p:nvPr/>
        </p:nvSpPr>
        <p:spPr>
          <a:xfrm>
            <a:off x="1132841" y="1549175"/>
            <a:ext cx="2340000" cy="1723549"/>
          </a:xfrm>
          <a:prstGeom prst="rect">
            <a:avLst/>
          </a:prstGeom>
          <a:noFill/>
        </p:spPr>
        <p:txBody>
          <a:bodyPr wrap="square" rtlCol="0">
            <a:spAutoFit/>
          </a:bodyPr>
          <a:lstStyle/>
          <a:p>
            <a:r>
              <a:rPr lang="nb-NO" b="1" dirty="0">
                <a:solidFill>
                  <a:schemeClr val="bg1"/>
                </a:solidFill>
              </a:rPr>
              <a:t>2. Temperatur-måling</a:t>
            </a:r>
          </a:p>
          <a:p>
            <a:endParaRPr lang="nb-NO" sz="1400" dirty="0">
              <a:solidFill>
                <a:schemeClr val="bg1"/>
              </a:solidFill>
            </a:endParaRPr>
          </a:p>
          <a:p>
            <a:r>
              <a:rPr lang="nb-NO" sz="1400" dirty="0">
                <a:solidFill>
                  <a:schemeClr val="bg1"/>
                </a:solidFill>
              </a:rPr>
              <a:t>Hensikt: </a:t>
            </a:r>
          </a:p>
          <a:p>
            <a:r>
              <a:rPr lang="nb-NO" sz="1400" dirty="0">
                <a:solidFill>
                  <a:schemeClr val="bg1"/>
                </a:solidFill>
              </a:rPr>
              <a:t>Temperaturmåling kan identifisere for høy eller for lav kroppstemperatur.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ssholder for innhold 3">
            <a:extLst>
              <a:ext uri="{FF2B5EF4-FFF2-40B4-BE49-F238E27FC236}">
                <a16:creationId xmlns="" xmlns:a16="http://schemas.microsoft.com/office/drawing/2014/main" id="{507ECACE-997B-49FF-BCCD-4FB3DD2E5AB0}"/>
              </a:ext>
            </a:extLst>
          </p:cNvPr>
          <p:cNvPicPr>
            <a:picLocks noGrp="1" noChangeAspect="1"/>
          </p:cNvPicPr>
          <p:nvPr>
            <p:ph idx="1"/>
          </p:nvPr>
        </p:nvPicPr>
        <p:blipFill>
          <a:blip r:embed="rId3"/>
          <a:stretch>
            <a:fillRect/>
          </a:stretch>
        </p:blipFill>
        <p:spPr>
          <a:xfrm>
            <a:off x="1574800" y="355600"/>
            <a:ext cx="6258491" cy="4725800"/>
          </a:xfrm>
          <a:prstGeom prst="rect">
            <a:avLst/>
          </a:prstGeom>
        </p:spPr>
      </p:pic>
    </p:spTree>
    <p:extLst>
      <p:ext uri="{BB962C8B-B14F-4D97-AF65-F5344CB8AC3E}">
        <p14:creationId xmlns:p14="http://schemas.microsoft.com/office/powerpoint/2010/main" val="26052091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BBCB3992-4BBA-4287-B7E7-956A52720C1B}"/>
              </a:ext>
            </a:extLst>
          </p:cNvPr>
          <p:cNvSpPr>
            <a:spLocks noGrp="1"/>
          </p:cNvSpPr>
          <p:nvPr>
            <p:ph type="title"/>
          </p:nvPr>
        </p:nvSpPr>
        <p:spPr/>
        <p:txBody>
          <a:bodyPr/>
          <a:lstStyle/>
          <a:p>
            <a:r>
              <a:rPr lang="nb-NO" sz="3200" dirty="0"/>
              <a:t>Smertevurdering</a:t>
            </a:r>
          </a:p>
        </p:txBody>
      </p:sp>
      <p:pic>
        <p:nvPicPr>
          <p:cNvPr id="5" name="Plassholder for innhold 4">
            <a:extLst>
              <a:ext uri="{FF2B5EF4-FFF2-40B4-BE49-F238E27FC236}">
                <a16:creationId xmlns="" xmlns:a16="http://schemas.microsoft.com/office/drawing/2014/main" id="{EEE38459-49E1-4BF5-9360-1CB1E3F2AC92}"/>
              </a:ext>
            </a:extLst>
          </p:cNvPr>
          <p:cNvPicPr>
            <a:picLocks noGrp="1" noChangeAspect="1"/>
          </p:cNvPicPr>
          <p:nvPr>
            <p:ph idx="1"/>
          </p:nvPr>
        </p:nvPicPr>
        <p:blipFill>
          <a:blip r:embed="rId3"/>
          <a:stretch>
            <a:fillRect/>
          </a:stretch>
        </p:blipFill>
        <p:spPr>
          <a:xfrm>
            <a:off x="3944950" y="1310638"/>
            <a:ext cx="3848617" cy="2924949"/>
          </a:xfrm>
          <a:prstGeom prst="rect">
            <a:avLst/>
          </a:prstGeom>
        </p:spPr>
      </p:pic>
      <p:sp>
        <p:nvSpPr>
          <p:cNvPr id="4" name="Rektangel 3">
            <a:extLst>
              <a:ext uri="{FF2B5EF4-FFF2-40B4-BE49-F238E27FC236}">
                <a16:creationId xmlns="" xmlns:a16="http://schemas.microsoft.com/office/drawing/2014/main" id="{BC87FD30-523F-47D8-84ED-8722650F1B7C}"/>
              </a:ext>
            </a:extLst>
          </p:cNvPr>
          <p:cNvSpPr/>
          <p:nvPr/>
        </p:nvSpPr>
        <p:spPr>
          <a:xfrm>
            <a:off x="1604950" y="1355587"/>
            <a:ext cx="2340000" cy="2880000"/>
          </a:xfrm>
          <a:prstGeom prst="rect">
            <a:avLst/>
          </a:prstGeom>
          <a:solidFill>
            <a:srgbClr val="4DB848"/>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nb-NO" sz="1400" b="1" dirty="0"/>
              <a:t>Smertevurdering</a:t>
            </a:r>
          </a:p>
          <a:p>
            <a:endParaRPr lang="nb-NO" sz="1400" dirty="0"/>
          </a:p>
          <a:p>
            <a:r>
              <a:rPr lang="nb-NO" sz="1400" dirty="0"/>
              <a:t>ESAS, VAS og NRS er kartleggingsverktøy som kan benyttes.</a:t>
            </a:r>
          </a:p>
          <a:p>
            <a:endParaRPr lang="nb-NO" sz="1400" dirty="0"/>
          </a:p>
          <a:p>
            <a:r>
              <a:rPr lang="nb-NO" sz="1400" dirty="0"/>
              <a:t>I tillegg bør det innhentes informasjon om smertens karakter</a:t>
            </a:r>
            <a:r>
              <a:rPr lang="nb-NO" dirty="0"/>
              <a:t>.</a:t>
            </a:r>
          </a:p>
          <a:p>
            <a:pPr algn="ctr"/>
            <a:endParaRPr lang="nb-NO" dirty="0">
              <a:solidFill>
                <a:prstClr val="white"/>
              </a:solidFill>
            </a:endParaRPr>
          </a:p>
        </p:txBody>
      </p:sp>
    </p:spTree>
    <p:extLst>
      <p:ext uri="{BB962C8B-B14F-4D97-AF65-F5344CB8AC3E}">
        <p14:creationId xmlns:p14="http://schemas.microsoft.com/office/powerpoint/2010/main" val="3442930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Bild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760" y="1054747"/>
            <a:ext cx="774223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tel 1"/>
          <p:cNvSpPr>
            <a:spLocks noGrp="1"/>
          </p:cNvSpPr>
          <p:nvPr>
            <p:ph type="title"/>
          </p:nvPr>
        </p:nvSpPr>
        <p:spPr>
          <a:xfrm>
            <a:off x="325439" y="491729"/>
            <a:ext cx="8493125" cy="416719"/>
          </a:xfrm>
        </p:spPr>
        <p:txBody>
          <a:bodyPr/>
          <a:lstStyle/>
          <a:p>
            <a:pPr eaLnBrk="1" hangingPunct="1"/>
            <a:r>
              <a:rPr lang="nn-NO" altLang="nb-NO" sz="3200" b="1" dirty="0" smtClean="0">
                <a:latin typeface="Arial" pitchFamily="34" charset="0"/>
                <a:cs typeface="Arial" pitchFamily="34" charset="0"/>
              </a:rPr>
              <a:t>Oppsummering </a:t>
            </a:r>
            <a:r>
              <a:rPr lang="nn-NO" altLang="nb-NO" sz="3200" b="1" dirty="0">
                <a:latin typeface="Arial" pitchFamily="34" charset="0"/>
                <a:cs typeface="Arial" pitchFamily="34" charset="0"/>
              </a:rPr>
              <a:t>av E og </a:t>
            </a:r>
            <a:r>
              <a:rPr lang="nn-NO" altLang="nb-NO" sz="3200" b="1" dirty="0" err="1">
                <a:latin typeface="Arial" pitchFamily="34" charset="0"/>
                <a:cs typeface="Arial" pitchFamily="34" charset="0"/>
              </a:rPr>
              <a:t>egenvurdering</a:t>
            </a:r>
            <a:endParaRPr lang="nn-NO" altLang="nb-NO" sz="3200" b="1" dirty="0">
              <a:latin typeface="Arial" pitchFamily="34" charset="0"/>
              <a:cs typeface="Arial" pitchFamily="34" charset="0"/>
            </a:endParaRPr>
          </a:p>
        </p:txBody>
      </p:sp>
      <p:cxnSp>
        <p:nvCxnSpPr>
          <p:cNvPr id="6" name="Rett linje 5">
            <a:extLst>
              <a:ext uri="{FF2B5EF4-FFF2-40B4-BE49-F238E27FC236}">
                <a16:creationId xmlns="" xmlns:a16="http://schemas.microsoft.com/office/drawing/2014/main" id="{93BDCCFA-C5A2-4781-AE00-5E9316FE3030}"/>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632759" y="4107679"/>
            <a:ext cx="7742239" cy="832925"/>
          </a:xfrm>
          <a:prstGeom prst="rect">
            <a:avLst/>
          </a:prstGeom>
          <a:solidFill>
            <a:srgbClr val="66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457200" y="491729"/>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69BE28"/>
                </a:solidFill>
                <a:effectLst/>
                <a:uLnTx/>
                <a:uFillTx/>
                <a:latin typeface="Arial" panose="020B0604020202020204" pitchFamily="34" charset="0"/>
                <a:ea typeface="+mn-ea"/>
                <a:cs typeface="Arial" pitchFamily="34" charset="0"/>
              </a:rPr>
              <a:t>ISBAR et kommunikasjonsverktøy</a:t>
            </a:r>
          </a:p>
        </p:txBody>
      </p:sp>
      <p:sp>
        <p:nvSpPr>
          <p:cNvPr id="8" name="Plassholder for innhold 2">
            <a:extLst>
              <a:ext uri="{FF2B5EF4-FFF2-40B4-BE49-F238E27FC236}">
                <a16:creationId xmlns="" xmlns:a16="http://schemas.microsoft.com/office/drawing/2014/main" id="{54E04E4B-21C2-4ADA-925D-0DA12C7A332F}"/>
              </a:ext>
            </a:extLst>
          </p:cNvPr>
          <p:cNvSpPr txBox="1">
            <a:spLocks/>
          </p:cNvSpPr>
          <p:nvPr/>
        </p:nvSpPr>
        <p:spPr bwMode="auto">
          <a:xfrm>
            <a:off x="1158467" y="1028702"/>
            <a:ext cx="3413533" cy="281290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nb-NO"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nb-NO" sz="2000" b="1" i="0" u="none" strike="noStrike" kern="1200" cap="none" spc="0" normalizeH="0" baseline="0" noProof="0" dirty="0">
                <a:ln>
                  <a:noFill/>
                </a:ln>
                <a:solidFill>
                  <a:srgbClr val="4DB848"/>
                </a:solidFill>
                <a:effectLst/>
                <a:uLnTx/>
                <a:uFillTx/>
                <a:latin typeface="Arial" panose="020B0604020202020204" pitchFamily="34" charset="0"/>
                <a:ea typeface="+mn-ea"/>
                <a:cs typeface="Arial" panose="020B0604020202020204" pitchFamily="34" charset="0"/>
              </a:rPr>
              <a:t>Kommunikasjon</a:t>
            </a:r>
          </a:p>
          <a:p>
            <a:pPr marL="449263" lvl="1" defTabSz="914400" eaLnBrk="1" fontAlgn="auto" hangingPunct="1">
              <a:spcBef>
                <a:spcPts val="1200"/>
              </a:spcBef>
              <a:spcAft>
                <a:spcPts val="0"/>
              </a:spcAf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 er viktig å kommunisere funn og observasjoner til kollegaer og/eller annet samarbeidende helsepersonell  </a:t>
            </a:r>
          </a:p>
          <a:p>
            <a:pPr marL="449263"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9263"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ISBAR gir en god struktur i pasientkommunikasjonen </a:t>
            </a:r>
          </a:p>
          <a:p>
            <a:pPr marL="449263"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Bilde 2" descr="Et bilde som inneholder skjermbilde&#10;&#10;Automatisk generert beskrivelse">
            <a:extLst>
              <a:ext uri="{FF2B5EF4-FFF2-40B4-BE49-F238E27FC236}">
                <a16:creationId xmlns="" xmlns:a16="http://schemas.microsoft.com/office/drawing/2014/main" id="{6BADCD7F-6F97-4665-9202-F95DBDEFE6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8270" y="1028702"/>
            <a:ext cx="2805872" cy="4006656"/>
          </a:xfrm>
          <a:prstGeom prst="rect">
            <a:avLst/>
          </a:prstGeom>
          <a:ln>
            <a:solidFill>
              <a:schemeClr val="tx1"/>
            </a:solidFill>
          </a:ln>
        </p:spPr>
      </p:pic>
    </p:spTree>
    <p:extLst>
      <p:ext uri="{BB962C8B-B14F-4D97-AF65-F5344CB8AC3E}">
        <p14:creationId xmlns:p14="http://schemas.microsoft.com/office/powerpoint/2010/main" val="2015112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653686" y="3959999"/>
            <a:ext cx="8130391" cy="861774"/>
          </a:xfrm>
          <a:prstGeom prst="rect">
            <a:avLst/>
          </a:prstGeom>
          <a:noFill/>
        </p:spPr>
        <p:txBody>
          <a:bodyPr wrap="square"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a:ea typeface="+mn-ea"/>
                <a:cs typeface="Arial"/>
              </a:rPr>
              <a:t>Mål for opplæring/oppfriskning på trinn 1 er:</a:t>
            </a:r>
            <a:r>
              <a:rPr kumimoji="0" lang="nb-NO" sz="1800" b="1" i="0" u="none" strike="noStrike" kern="1200" cap="none" spc="0" normalizeH="0" baseline="0" noProof="0" dirty="0">
                <a:ln>
                  <a:noFill/>
                </a:ln>
                <a:solidFill>
                  <a:prstClr val="black"/>
                </a:solidFill>
                <a:effectLst/>
                <a:uLnTx/>
                <a:uFillTx/>
                <a:latin typeface="Arial"/>
                <a:ea typeface="+mn-ea"/>
                <a:cs typeface="Arial"/>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a:ea typeface="+mn-ea"/>
                <a:cs typeface="Arial"/>
              </a:rPr>
              <a:t>Å sikre grunnleggende kompetanse/ferdigheter innen vitale målinger og handlings-beredskap i ABCDE </a:t>
            </a:r>
            <a:r>
              <a:rPr lang="nb-NO" sz="1600" dirty="0">
                <a:solidFill>
                  <a:prstClr val="black"/>
                </a:solidFill>
                <a:latin typeface="Arial"/>
                <a:cs typeface="Arial"/>
              </a:rPr>
              <a:t>observasjon</a:t>
            </a:r>
            <a:endParaRPr kumimoji="0" lang="nb-NO"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 name="Rektangel 3">
            <a:extLst>
              <a:ext uri="{FF2B5EF4-FFF2-40B4-BE49-F238E27FC236}">
                <a16:creationId xmlns="" xmlns:a16="http://schemas.microsoft.com/office/drawing/2014/main" id="{4AB58ABA-D52D-4C31-85C5-C31C09CC8BDB}"/>
              </a:ext>
            </a:extLst>
          </p:cNvPr>
          <p:cNvSpPr/>
          <p:nvPr/>
        </p:nvSpPr>
        <p:spPr>
          <a:xfrm>
            <a:off x="1689182" y="463114"/>
            <a:ext cx="6064738" cy="523220"/>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n-NO" altLang="nb-NO" sz="2800" b="1" i="0" u="none" strike="noStrike" kern="1200" cap="none" spc="0" normalizeH="0" baseline="0" noProof="0">
                <a:ln>
                  <a:noFill/>
                </a:ln>
                <a:solidFill>
                  <a:srgbClr val="41A73E"/>
                </a:solidFill>
                <a:effectLst/>
                <a:uLnTx/>
                <a:uFillTx/>
                <a:latin typeface="Arial" pitchFamily="34" charset="0"/>
                <a:ea typeface="+mn-ea"/>
                <a:cs typeface="Arial" pitchFamily="34" charset="0"/>
              </a:rPr>
              <a:t>Klinisk observasjonskompetanse</a:t>
            </a:r>
            <a:endParaRPr kumimoji="0" lang="nb-NO" sz="2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3" name="Bilde 2">
            <a:extLst>
              <a:ext uri="{FF2B5EF4-FFF2-40B4-BE49-F238E27FC236}">
                <a16:creationId xmlns="" xmlns:a16="http://schemas.microsoft.com/office/drawing/2014/main" id="{518519CB-917A-4ADA-8A43-CABEA2E24BCA}"/>
              </a:ext>
            </a:extLst>
          </p:cNvPr>
          <p:cNvPicPr>
            <a:picLocks noChangeAspect="1"/>
          </p:cNvPicPr>
          <p:nvPr/>
        </p:nvPicPr>
        <p:blipFill>
          <a:blip r:embed="rId3"/>
          <a:stretch>
            <a:fillRect/>
          </a:stretch>
        </p:blipFill>
        <p:spPr>
          <a:xfrm>
            <a:off x="605132" y="1282690"/>
            <a:ext cx="7484565" cy="2432159"/>
          </a:xfrm>
          <a:prstGeom prst="rect">
            <a:avLst/>
          </a:prstGeom>
        </p:spPr>
      </p:pic>
    </p:spTree>
    <p:extLst>
      <p:ext uri="{BB962C8B-B14F-4D97-AF65-F5344CB8AC3E}">
        <p14:creationId xmlns:p14="http://schemas.microsoft.com/office/powerpoint/2010/main" val="9728483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1" name="Rett linje 4"/>
          <p:cNvCxnSpPr>
            <a:cxnSpLocks noChangeShapeType="1"/>
          </p:cNvCxnSpPr>
          <p:nvPr/>
        </p:nvCxnSpPr>
        <p:spPr bwMode="auto">
          <a:xfrm>
            <a:off x="457200" y="370285"/>
            <a:ext cx="8229600" cy="1190"/>
          </a:xfrm>
          <a:prstGeom prst="line">
            <a:avLst/>
          </a:prstGeom>
          <a:noFill/>
          <a:ln w="9525" algn="ctr">
            <a:solidFill>
              <a:srgbClr val="41A73E"/>
            </a:solidFill>
            <a:round/>
            <a:headEnd/>
            <a:tailEnd/>
          </a:ln>
          <a:extLst>
            <a:ext uri="{909E8E84-426E-40DD-AFC4-6F175D3DCCD1}">
              <a14:hiddenFill xmlns:a14="http://schemas.microsoft.com/office/drawing/2010/main">
                <a:noFill/>
              </a14:hiddenFill>
            </a:ext>
          </a:extLst>
        </p:spPr>
      </p:cxnSp>
      <p:sp>
        <p:nvSpPr>
          <p:cNvPr id="19462" name="Tittel 1"/>
          <p:cNvSpPr txBox="1">
            <a:spLocks/>
          </p:cNvSpPr>
          <p:nvPr/>
        </p:nvSpPr>
        <p:spPr bwMode="auto">
          <a:xfrm>
            <a:off x="457200" y="491729"/>
            <a:ext cx="822960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n-NO" altLang="nb-NO" sz="3200" b="1" i="0" u="none" strike="noStrike" kern="1200" cap="none" spc="0" normalizeH="0" baseline="0" noProof="0">
                <a:ln>
                  <a:noFill/>
                </a:ln>
                <a:solidFill>
                  <a:srgbClr val="69BE28"/>
                </a:solidFill>
                <a:effectLst/>
                <a:uLnTx/>
                <a:uFillTx/>
                <a:latin typeface="Arial" panose="020B0604020202020204" pitchFamily="34" charset="0"/>
                <a:ea typeface="+mn-ea"/>
                <a:cs typeface="Arial" pitchFamily="34" charset="0"/>
              </a:rPr>
              <a:t>Sikker kommunikasjon</a:t>
            </a:r>
          </a:p>
        </p:txBody>
      </p:sp>
      <p:graphicFrame>
        <p:nvGraphicFramePr>
          <p:cNvPr id="2" name="Tabell 3">
            <a:extLst>
              <a:ext uri="{FF2B5EF4-FFF2-40B4-BE49-F238E27FC236}">
                <a16:creationId xmlns="" xmlns:a16="http://schemas.microsoft.com/office/drawing/2014/main" id="{4A080396-F262-471D-B38E-927126C39F73}"/>
              </a:ext>
            </a:extLst>
          </p:cNvPr>
          <p:cNvGraphicFramePr>
            <a:graphicFrameLocks noGrp="1"/>
          </p:cNvGraphicFramePr>
          <p:nvPr/>
        </p:nvGraphicFramePr>
        <p:xfrm>
          <a:off x="1524000" y="1084331"/>
          <a:ext cx="6096000" cy="3810000"/>
        </p:xfrm>
        <a:graphic>
          <a:graphicData uri="http://schemas.openxmlformats.org/drawingml/2006/table">
            <a:tbl>
              <a:tblPr firstRow="1" bandRow="1">
                <a:tableStyleId>{E8034E78-7F5D-4C2E-B375-FC64B27BC917}</a:tableStyleId>
              </a:tblPr>
              <a:tblGrid>
                <a:gridCol w="604477">
                  <a:extLst>
                    <a:ext uri="{9D8B030D-6E8A-4147-A177-3AD203B41FA5}">
                      <a16:colId xmlns="" xmlns:a16="http://schemas.microsoft.com/office/drawing/2014/main" val="2307325779"/>
                    </a:ext>
                  </a:extLst>
                </a:gridCol>
                <a:gridCol w="5491523">
                  <a:extLst>
                    <a:ext uri="{9D8B030D-6E8A-4147-A177-3AD203B41FA5}">
                      <a16:colId xmlns="" xmlns:a16="http://schemas.microsoft.com/office/drawing/2014/main" val="2146858748"/>
                    </a:ext>
                  </a:extLst>
                </a:gridCol>
              </a:tblGrid>
              <a:tr h="370840">
                <a:tc>
                  <a:txBody>
                    <a:bodyPr/>
                    <a:lstStyle/>
                    <a:p>
                      <a:pPr algn="ctr"/>
                      <a:r>
                        <a:rPr lang="nb-NO" b="1">
                          <a:solidFill>
                            <a:srgbClr val="92D050"/>
                          </a:solidFill>
                        </a:rPr>
                        <a:t>I</a:t>
                      </a:r>
                    </a:p>
                  </a:txBody>
                  <a:tcPr>
                    <a:lnL>
                      <a:noFill/>
                    </a:lnL>
                    <a:lnR>
                      <a:noFill/>
                    </a:lnR>
                    <a:lnT>
                      <a:noFill/>
                    </a:lnT>
                    <a:lnB w="25400" cmpd="sng">
                      <a:noFill/>
                    </a:lnB>
                    <a:lnTlToBr w="12700" cmpd="sng">
                      <a:noFill/>
                      <a:prstDash val="solid"/>
                    </a:lnTlToBr>
                    <a:lnBlToTr w="12700" cmpd="sng">
                      <a:noFill/>
                      <a:prstDash val="solid"/>
                    </a:lnBlToTr>
                    <a:solidFill>
                      <a:schemeClr val="bg1">
                        <a:lumMod val="95000"/>
                      </a:schemeClr>
                    </a:solidFill>
                  </a:tcPr>
                </a:tc>
                <a:tc>
                  <a:txBody>
                    <a:bodyPr/>
                    <a:lstStyle/>
                    <a:p>
                      <a:r>
                        <a:rPr lang="nb-NO" sz="1600">
                          <a:solidFill>
                            <a:schemeClr val="tx1"/>
                          </a:solidFill>
                        </a:rPr>
                        <a:t>Identifikasjon</a:t>
                      </a:r>
                    </a:p>
                    <a:p>
                      <a:r>
                        <a:rPr lang="nb-NO" sz="1400" b="0">
                          <a:solidFill>
                            <a:schemeClr val="tx1"/>
                          </a:solidFill>
                        </a:rPr>
                        <a:t>Presenter deg med tittel, hvor du ringer fra, pasientens navn og fødselsnummer</a:t>
                      </a:r>
                    </a:p>
                  </a:txBody>
                  <a:tcPr>
                    <a:lnL>
                      <a:noFill/>
                    </a:lnL>
                    <a:lnR>
                      <a:noFill/>
                    </a:lnR>
                    <a:lnT>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759884434"/>
                  </a:ext>
                </a:extLst>
              </a:tr>
              <a:tr h="370840">
                <a:tc>
                  <a:txBody>
                    <a:bodyPr/>
                    <a:lstStyle/>
                    <a:p>
                      <a:pPr algn="ctr"/>
                      <a:r>
                        <a:rPr lang="nb-NO" b="1">
                          <a:solidFill>
                            <a:srgbClr val="92D050"/>
                          </a:solidFill>
                        </a:rPr>
                        <a:t>S</a:t>
                      </a:r>
                    </a:p>
                  </a:txBody>
                  <a:tcPr>
                    <a:lnT w="25400" cmpd="sng">
                      <a:noFill/>
                    </a:lnT>
                  </a:tcPr>
                </a:tc>
                <a:tc>
                  <a:txBody>
                    <a:bodyPr/>
                    <a:lstStyle/>
                    <a:p>
                      <a:r>
                        <a:rPr lang="nb-NO" sz="1600" b="1">
                          <a:solidFill>
                            <a:schemeClr val="tx1"/>
                          </a:solidFill>
                        </a:rPr>
                        <a:t>Situasjon</a:t>
                      </a:r>
                    </a:p>
                    <a:p>
                      <a:r>
                        <a:rPr lang="nb-NO" sz="1400" b="0">
                          <a:solidFill>
                            <a:schemeClr val="tx1"/>
                          </a:solidFill>
                        </a:rPr>
                        <a:t>Kort beskrivelse av problemet eller situasjonen og grunnen til at du tar kontakt</a:t>
                      </a:r>
                    </a:p>
                  </a:txBody>
                  <a:tcPr>
                    <a:lnT w="25400" cmpd="sng">
                      <a:noFill/>
                    </a:lnT>
                  </a:tcPr>
                </a:tc>
                <a:extLst>
                  <a:ext uri="{0D108BD9-81ED-4DB2-BD59-A6C34878D82A}">
                    <a16:rowId xmlns="" xmlns:a16="http://schemas.microsoft.com/office/drawing/2014/main" val="1514126985"/>
                  </a:ext>
                </a:extLst>
              </a:tr>
              <a:tr h="370840">
                <a:tc>
                  <a:txBody>
                    <a:bodyPr/>
                    <a:lstStyle/>
                    <a:p>
                      <a:pPr algn="ctr"/>
                      <a:r>
                        <a:rPr lang="nb-NO" b="1">
                          <a:solidFill>
                            <a:srgbClr val="92D050"/>
                          </a:solidFill>
                        </a:rPr>
                        <a:t>B</a:t>
                      </a:r>
                    </a:p>
                  </a:txBody>
                  <a:tcPr/>
                </a:tc>
                <a:tc>
                  <a:txBody>
                    <a:bodyPr/>
                    <a:lstStyle/>
                    <a:p>
                      <a:r>
                        <a:rPr lang="nb-NO" sz="1600" b="1">
                          <a:solidFill>
                            <a:schemeClr val="tx1"/>
                          </a:solidFill>
                        </a:rPr>
                        <a:t>Bakgrunn</a:t>
                      </a:r>
                    </a:p>
                    <a:p>
                      <a:r>
                        <a:rPr lang="nb-NO" sz="1400" b="0">
                          <a:solidFill>
                            <a:schemeClr val="tx1"/>
                          </a:solidFill>
                        </a:rPr>
                        <a:t>Kort om </a:t>
                      </a:r>
                      <a:r>
                        <a:rPr lang="nb-NO" sz="1400" b="1">
                          <a:solidFill>
                            <a:schemeClr val="tx1"/>
                          </a:solidFill>
                        </a:rPr>
                        <a:t>aktuell </a:t>
                      </a:r>
                      <a:r>
                        <a:rPr lang="nb-NO" sz="1400" b="0">
                          <a:solidFill>
                            <a:schemeClr val="tx1"/>
                          </a:solidFill>
                        </a:rPr>
                        <a:t>sykehistorie, </a:t>
                      </a:r>
                      <a:r>
                        <a:rPr lang="nb-NO" sz="1400" b="1">
                          <a:solidFill>
                            <a:schemeClr val="tx1"/>
                          </a:solidFill>
                        </a:rPr>
                        <a:t>aktuelle </a:t>
                      </a:r>
                      <a:r>
                        <a:rPr lang="nb-NO" sz="1400" b="0">
                          <a:solidFill>
                            <a:schemeClr val="tx1"/>
                          </a:solidFill>
                        </a:rPr>
                        <a:t>og</a:t>
                      </a:r>
                      <a:r>
                        <a:rPr lang="nb-NO" sz="1400" b="1">
                          <a:solidFill>
                            <a:schemeClr val="tx1"/>
                          </a:solidFill>
                        </a:rPr>
                        <a:t> relevante </a:t>
                      </a:r>
                      <a:r>
                        <a:rPr lang="nb-NO" sz="1400" b="0">
                          <a:solidFill>
                            <a:schemeClr val="tx1"/>
                          </a:solidFill>
                        </a:rPr>
                        <a:t>kjente</a:t>
                      </a:r>
                      <a:r>
                        <a:rPr lang="nb-NO" sz="1400" b="1">
                          <a:solidFill>
                            <a:schemeClr val="tx1"/>
                          </a:solidFill>
                        </a:rPr>
                        <a:t> </a:t>
                      </a:r>
                      <a:r>
                        <a:rPr lang="nb-NO" sz="1400" b="0">
                          <a:solidFill>
                            <a:schemeClr val="tx1"/>
                          </a:solidFill>
                        </a:rPr>
                        <a:t>diagnoser</a:t>
                      </a:r>
                    </a:p>
                  </a:txBody>
                  <a:tcPr/>
                </a:tc>
                <a:extLst>
                  <a:ext uri="{0D108BD9-81ED-4DB2-BD59-A6C34878D82A}">
                    <a16:rowId xmlns="" xmlns:a16="http://schemas.microsoft.com/office/drawing/2014/main" val="2098423558"/>
                  </a:ext>
                </a:extLst>
              </a:tr>
              <a:tr h="370840">
                <a:tc>
                  <a:txBody>
                    <a:bodyPr/>
                    <a:lstStyle/>
                    <a:p>
                      <a:pPr algn="ctr"/>
                      <a:r>
                        <a:rPr lang="nb-NO" b="1">
                          <a:solidFill>
                            <a:srgbClr val="92D050"/>
                          </a:solidFill>
                        </a:rPr>
                        <a:t>A</a:t>
                      </a:r>
                    </a:p>
                  </a:txBody>
                  <a:tcPr/>
                </a:tc>
                <a:tc>
                  <a:txBody>
                    <a:bodyPr/>
                    <a:lstStyle/>
                    <a:p>
                      <a:r>
                        <a:rPr lang="nb-NO" sz="1600" b="1">
                          <a:solidFill>
                            <a:schemeClr val="tx1"/>
                          </a:solidFill>
                        </a:rPr>
                        <a:t>Aktuell Tilstand</a:t>
                      </a:r>
                    </a:p>
                    <a:p>
                      <a:r>
                        <a:rPr lang="nb-NO" sz="1400" b="0">
                          <a:solidFill>
                            <a:schemeClr val="tx1"/>
                          </a:solidFill>
                        </a:rPr>
                        <a:t>Systematisk </a:t>
                      </a:r>
                      <a:r>
                        <a:rPr lang="nb-NO" sz="1400" b="1">
                          <a:solidFill>
                            <a:schemeClr val="tx1"/>
                          </a:solidFill>
                        </a:rPr>
                        <a:t>ABCDE-</a:t>
                      </a:r>
                      <a:r>
                        <a:rPr lang="nb-NO" sz="1400" b="0">
                          <a:solidFill>
                            <a:schemeClr val="tx1"/>
                          </a:solidFill>
                        </a:rPr>
                        <a:t>rapport med eventuelle </a:t>
                      </a:r>
                      <a:r>
                        <a:rPr lang="nb-NO" sz="1400" b="1">
                          <a:solidFill>
                            <a:schemeClr val="tx1"/>
                          </a:solidFill>
                        </a:rPr>
                        <a:t>NEWS2 data, </a:t>
                      </a:r>
                      <a:r>
                        <a:rPr lang="nb-NO" sz="1400" b="0">
                          <a:solidFill>
                            <a:schemeClr val="tx1"/>
                          </a:solidFill>
                        </a:rPr>
                        <a:t>effekt av tiltak og din vurdering</a:t>
                      </a:r>
                    </a:p>
                  </a:txBody>
                  <a:tcPr/>
                </a:tc>
                <a:extLst>
                  <a:ext uri="{0D108BD9-81ED-4DB2-BD59-A6C34878D82A}">
                    <a16:rowId xmlns="" xmlns:a16="http://schemas.microsoft.com/office/drawing/2014/main" val="475656498"/>
                  </a:ext>
                </a:extLst>
              </a:tr>
              <a:tr h="370840">
                <a:tc>
                  <a:txBody>
                    <a:bodyPr/>
                    <a:lstStyle/>
                    <a:p>
                      <a:pPr algn="ctr"/>
                      <a:r>
                        <a:rPr lang="nb-NO" b="1">
                          <a:solidFill>
                            <a:srgbClr val="92D050"/>
                          </a:solidFill>
                        </a:rPr>
                        <a:t>R</a:t>
                      </a:r>
                    </a:p>
                  </a:txBody>
                  <a:tcPr/>
                </a:tc>
                <a:tc>
                  <a:txBody>
                    <a:bodyPr/>
                    <a:lstStyle/>
                    <a:p>
                      <a:r>
                        <a:rPr lang="nb-NO" sz="1600" b="1">
                          <a:solidFill>
                            <a:schemeClr val="tx1"/>
                          </a:solidFill>
                        </a:rPr>
                        <a:t>Råd</a:t>
                      </a:r>
                    </a:p>
                    <a:p>
                      <a:r>
                        <a:rPr lang="nb-NO" sz="1400" b="0">
                          <a:solidFill>
                            <a:schemeClr val="tx1"/>
                          </a:solidFill>
                        </a:rPr>
                        <a:t>Vær tydelig på hvilken hjelp du trenger og hvor mye det haster. Vær konkret! Sjekk at dere har forstått det samme ved å gjenta instruksjon som blir gitt -&gt; </a:t>
                      </a:r>
                      <a:r>
                        <a:rPr lang="nb-NO" sz="1400" b="0" err="1">
                          <a:solidFill>
                            <a:schemeClr val="tx1"/>
                          </a:solidFill>
                        </a:rPr>
                        <a:t>closed</a:t>
                      </a:r>
                      <a:r>
                        <a:rPr lang="nb-NO" sz="1400" b="0">
                          <a:solidFill>
                            <a:schemeClr val="tx1"/>
                          </a:solidFill>
                        </a:rPr>
                        <a:t> loop kommunikasjon!</a:t>
                      </a:r>
                    </a:p>
                  </a:txBody>
                  <a:tcPr/>
                </a:tc>
                <a:extLst>
                  <a:ext uri="{0D108BD9-81ED-4DB2-BD59-A6C34878D82A}">
                    <a16:rowId xmlns="" xmlns:a16="http://schemas.microsoft.com/office/drawing/2014/main" val="4055020327"/>
                  </a:ext>
                </a:extLst>
              </a:tr>
            </a:tbl>
          </a:graphicData>
        </a:graphic>
      </p:graphicFrame>
    </p:spTree>
    <p:extLst>
      <p:ext uri="{BB962C8B-B14F-4D97-AF65-F5344CB8AC3E}">
        <p14:creationId xmlns:p14="http://schemas.microsoft.com/office/powerpoint/2010/main" val="34709510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Se kildebild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6251" y="1441020"/>
            <a:ext cx="3531498" cy="72332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 xmlns:a16="http://schemas.microsoft.com/office/drawing/2014/main" id="{EB63FA69-4669-474C-B2F2-DFB0339A17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6251" y="2881860"/>
            <a:ext cx="3289749" cy="963296"/>
          </a:xfrm>
          <a:prstGeom prst="rect">
            <a:avLst/>
          </a:prstGeom>
        </p:spPr>
      </p:pic>
      <p:sp>
        <p:nvSpPr>
          <p:cNvPr id="5" name="Rektangel 4">
            <a:extLst>
              <a:ext uri="{FF2B5EF4-FFF2-40B4-BE49-F238E27FC236}">
                <a16:creationId xmlns="" xmlns:a16="http://schemas.microsoft.com/office/drawing/2014/main" id="{81C1F509-FA0B-4974-BA45-A30438949B7E}"/>
              </a:ext>
            </a:extLst>
          </p:cNvPr>
          <p:cNvSpPr/>
          <p:nvPr/>
        </p:nvSpPr>
        <p:spPr>
          <a:xfrm>
            <a:off x="756000" y="4556876"/>
            <a:ext cx="7869600" cy="461665"/>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n-NO" sz="12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anose="020B0604020202020204" pitchFamily="34" charset="0"/>
              </a:rPr>
              <a:t>Trinn 1 KlinObsKommune, </a:t>
            </a:r>
            <a:r>
              <a:rPr kumimoji="0" lang="nn-NO" sz="1200" b="0" i="0" u="none" strike="noStrike" kern="1200" cap="none" spc="0" normalizeH="0" baseline="0" noProof="0" dirty="0" err="1">
                <a:ln>
                  <a:noFill/>
                </a:ln>
                <a:solidFill>
                  <a:prstClr val="black">
                    <a:lumMod val="65000"/>
                    <a:lumOff val="35000"/>
                  </a:prstClr>
                </a:solidFill>
                <a:effectLst/>
                <a:uLnTx/>
                <a:uFillTx/>
                <a:latin typeface="Arial" pitchFamily="34" charset="0"/>
                <a:ea typeface="+mn-ea"/>
                <a:cs typeface="Arial" panose="020B0604020202020204" pitchFamily="34" charset="0"/>
              </a:rPr>
              <a:t>Grunnleggende</a:t>
            </a:r>
            <a:r>
              <a:rPr kumimoji="0" lang="nn-NO" sz="12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anose="020B0604020202020204" pitchFamily="34" charset="0"/>
              </a:rPr>
              <a:t> ferdigheter, versjon </a:t>
            </a:r>
            <a:r>
              <a:rPr lang="nn-NO" sz="1200" noProof="0" dirty="0">
                <a:solidFill>
                  <a:prstClr val="black">
                    <a:lumMod val="65000"/>
                    <a:lumOff val="35000"/>
                  </a:prstClr>
                </a:solidFill>
                <a:cs typeface="Arial" panose="020B0604020202020204" pitchFamily="34" charset="0"/>
              </a:rPr>
              <a:t>1</a:t>
            </a:r>
            <a:r>
              <a:rPr kumimoji="0" lang="nn-NO" sz="1200" b="0" i="0" u="none" strike="noStrike" kern="1200" cap="none" spc="0" normalizeH="0" baseline="0" noProof="0" dirty="0" smtClean="0">
                <a:ln>
                  <a:noFill/>
                </a:ln>
                <a:solidFill>
                  <a:prstClr val="black">
                    <a:lumMod val="65000"/>
                    <a:lumOff val="35000"/>
                  </a:prstClr>
                </a:solidFill>
                <a:effectLst/>
                <a:uLnTx/>
                <a:uFillTx/>
                <a:latin typeface="Arial" pitchFamily="34" charset="0"/>
                <a:ea typeface="+mn-ea"/>
                <a:cs typeface="Arial" panose="020B0604020202020204" pitchFamily="34" charset="0"/>
              </a:rPr>
              <a:t>.0</a:t>
            </a:r>
            <a:r>
              <a:rPr kumimoji="0" lang="nn-NO" sz="12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anose="020B0604020202020204" pitchFamily="34" charset="0"/>
              </a:rPr>
              <a:t>, september 2020</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nn-NO" sz="12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230025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tel 1"/>
          <p:cNvSpPr>
            <a:spLocks noGrp="1"/>
          </p:cNvSpPr>
          <p:nvPr>
            <p:ph type="title"/>
          </p:nvPr>
        </p:nvSpPr>
        <p:spPr>
          <a:xfrm>
            <a:off x="457200" y="659455"/>
            <a:ext cx="8229600" cy="540705"/>
          </a:xfrm>
        </p:spPr>
        <p:txBody>
          <a:bodyPr/>
          <a:lstStyle/>
          <a:p>
            <a:r>
              <a:rPr lang="nb-NO" altLang="nb-NO">
                <a:solidFill>
                  <a:srgbClr val="41A73E"/>
                </a:solidFill>
              </a:rPr>
              <a:t>Presentasjon av deltagere og forventninger </a:t>
            </a:r>
            <a:r>
              <a:rPr lang="nb-NO"/>
              <a:t/>
            </a:r>
            <a:br>
              <a:rPr lang="nb-NO"/>
            </a:br>
            <a:endParaRPr lang="nb-NO" altLang="nb-NO" sz="2400" b="1">
              <a:solidFill>
                <a:srgbClr val="00B050"/>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3321" y="1200160"/>
            <a:ext cx="5397357" cy="382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tt linje 7">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tt linje 5">
            <a:extLst>
              <a:ext uri="{FF2B5EF4-FFF2-40B4-BE49-F238E27FC236}">
                <a16:creationId xmlns="" xmlns:a16="http://schemas.microsoft.com/office/drawing/2014/main" id="{51BBB115-E393-4E06-AD8E-0458B5FB3135}"/>
              </a:ext>
            </a:extLst>
          </p:cNvPr>
          <p:cNvCxnSpPr/>
          <p:nvPr/>
        </p:nvCxnSpPr>
        <p:spPr>
          <a:xfrm>
            <a:off x="457200" y="370285"/>
            <a:ext cx="8229600" cy="1190"/>
          </a:xfrm>
          <a:prstGeom prst="line">
            <a:avLst/>
          </a:prstGeom>
          <a:ln>
            <a:solidFill>
              <a:srgbClr val="41A73E"/>
            </a:solidFill>
          </a:ln>
        </p:spPr>
        <p:style>
          <a:lnRef idx="1">
            <a:schemeClr val="accent1"/>
          </a:lnRef>
          <a:fillRef idx="0">
            <a:schemeClr val="accent1"/>
          </a:fillRef>
          <a:effectRef idx="0">
            <a:schemeClr val="accent1"/>
          </a:effectRef>
          <a:fontRef idx="minor">
            <a:schemeClr val="tx1"/>
          </a:fontRef>
        </p:style>
      </p:cxnSp>
      <p:sp>
        <p:nvSpPr>
          <p:cNvPr id="17415" name="Rektangel 1">
            <a:extLst>
              <a:ext uri="{FF2B5EF4-FFF2-40B4-BE49-F238E27FC236}">
                <a16:creationId xmlns="" xmlns:a16="http://schemas.microsoft.com/office/drawing/2014/main" id="{DC492A11-D4EA-4AAD-8261-C8A3C368697C}"/>
              </a:ext>
            </a:extLst>
          </p:cNvPr>
          <p:cNvSpPr>
            <a:spLocks noChangeArrowheads="1"/>
          </p:cNvSpPr>
          <p:nvPr/>
        </p:nvSpPr>
        <p:spPr bwMode="auto">
          <a:xfrm>
            <a:off x="1028700" y="1232297"/>
            <a:ext cx="697922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Hva</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kjennetegner den syke pasienten? </a:t>
            </a:r>
            <a:r>
              <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Hva</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ser vi etter?</a:t>
            </a: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Hvorfor</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ser vi etter nettopp dette? Er det noe som </a:t>
            </a:r>
            <a:r>
              <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ikke stemmer</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altLang="nb-N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Hvordan</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ser vi etter dette på en </a:t>
            </a:r>
            <a:r>
              <a:rPr kumimoji="0" lang="nb-NO" altLang="nb-NO" sz="1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systematisk og strukturert </a:t>
            </a:r>
            <a:r>
              <a:rPr kumimoji="0" lang="nb-NO" altLang="nb-NO"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måte? </a:t>
            </a:r>
          </a:p>
        </p:txBody>
      </p:sp>
      <p:sp>
        <p:nvSpPr>
          <p:cNvPr id="17416" name="Rektangel 1"/>
          <p:cNvSpPr>
            <a:spLocks noChangeArrowheads="1"/>
          </p:cNvSpPr>
          <p:nvPr/>
        </p:nvSpPr>
        <p:spPr bwMode="auto">
          <a:xfrm>
            <a:off x="1069181" y="3451442"/>
            <a:ext cx="6757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Hvis vi observerer </a:t>
            </a:r>
            <a:r>
              <a:rPr kumimoji="0" lang="nb-NO" altLang="nb-NO" sz="1800" b="1" i="0" u="none" strike="noStrike" kern="1200" cap="none" spc="0" normalizeH="0" baseline="0" noProof="0">
                <a:ln>
                  <a:noFill/>
                </a:ln>
                <a:solidFill>
                  <a:srgbClr val="69BE28"/>
                </a:solidFill>
                <a:effectLst/>
                <a:uLnTx/>
                <a:uFillTx/>
                <a:latin typeface="Arial" panose="020B0604020202020204" pitchFamily="34" charset="0"/>
                <a:ea typeface="+mn-ea"/>
                <a:cs typeface="Arial" panose="020B0604020202020204" pitchFamily="34" charset="0"/>
              </a:rPr>
              <a:t>systematisk </a:t>
            </a: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etter ABCDE-metodikken,</a:t>
            </a:r>
            <a:endParaRPr kumimoji="0" lang="en-US"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vet vi at vi oppdager de </a:t>
            </a:r>
            <a:r>
              <a:rPr kumimoji="0" lang="nb-NO" altLang="nb-NO" sz="1800" b="1" i="0" u="none" strike="noStrike" kern="1200" cap="none" spc="0" normalizeH="0" baseline="0" noProof="0">
                <a:ln>
                  <a:noFill/>
                </a:ln>
                <a:solidFill>
                  <a:srgbClr val="69BE28"/>
                </a:solidFill>
                <a:effectLst/>
                <a:uLnTx/>
                <a:uFillTx/>
                <a:latin typeface="Arial" panose="020B0604020202020204" pitchFamily="34" charset="0"/>
                <a:ea typeface="+mn-ea"/>
                <a:cs typeface="Arial" panose="020B0604020202020204" pitchFamily="34" charset="0"/>
              </a:rPr>
              <a:t>mest alvorlige</a:t>
            </a: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avvikene først, </a:t>
            </a:r>
            <a:r>
              <a:rPr kumimoji="0" lang="en-US"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og at vi kan iverksette de </a:t>
            </a:r>
            <a:r>
              <a:rPr kumimoji="0" lang="nb-NO" altLang="nb-NO" sz="1800" b="1" i="0" u="none" strike="noStrike" kern="1200" cap="none" spc="0" normalizeH="0" baseline="0" noProof="0">
                <a:ln>
                  <a:noFill/>
                </a:ln>
                <a:solidFill>
                  <a:srgbClr val="69BE28"/>
                </a:solidFill>
                <a:effectLst/>
                <a:uLnTx/>
                <a:uFillTx/>
                <a:latin typeface="Arial" panose="020B0604020202020204" pitchFamily="34" charset="0"/>
                <a:ea typeface="+mn-ea"/>
                <a:cs typeface="Arial" panose="020B0604020202020204" pitchFamily="34" charset="0"/>
              </a:rPr>
              <a:t>riktige tiltakene,</a:t>
            </a: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så raskt som mulig i </a:t>
            </a:r>
            <a:r>
              <a:rPr kumimoji="0" lang="nb-NO" altLang="nb-NO" sz="1800" b="1" i="0" u="none" strike="noStrike" kern="1200" cap="none" spc="0" normalizeH="0" baseline="0" noProof="0">
                <a:ln>
                  <a:noFill/>
                </a:ln>
                <a:solidFill>
                  <a:srgbClr val="69BE28"/>
                </a:solidFill>
                <a:effectLst/>
                <a:uLnTx/>
                <a:uFillTx/>
                <a:latin typeface="Arial" panose="020B0604020202020204" pitchFamily="34" charset="0"/>
                <a:ea typeface="+mn-ea"/>
                <a:cs typeface="Arial" panose="020B0604020202020204" pitchFamily="34" charset="0"/>
              </a:rPr>
              <a:t>rett rekkefølge</a:t>
            </a:r>
            <a:r>
              <a:rPr kumimoji="0" lang="nb-NO"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nb-N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417" name="Rektangel 2"/>
          <p:cNvSpPr>
            <a:spLocks noChangeArrowheads="1"/>
          </p:cNvSpPr>
          <p:nvPr/>
        </p:nvSpPr>
        <p:spPr bwMode="auto">
          <a:xfrm>
            <a:off x="4451350" y="2433638"/>
            <a:ext cx="242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altLang="nb-NO"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nb-NO" altLang="nb-NO" sz="16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
        <p:nvSpPr>
          <p:cNvPr id="17418" name="Rektangel 3"/>
          <p:cNvSpPr>
            <a:spLocks noChangeArrowheads="1"/>
          </p:cNvSpPr>
          <p:nvPr/>
        </p:nvSpPr>
        <p:spPr bwMode="auto">
          <a:xfrm>
            <a:off x="4448175" y="2433638"/>
            <a:ext cx="242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altLang="nb-N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Rektangel 7">
            <a:extLst>
              <a:ext uri="{FF2B5EF4-FFF2-40B4-BE49-F238E27FC236}">
                <a16:creationId xmlns="" xmlns:a16="http://schemas.microsoft.com/office/drawing/2014/main" id="{0500BC01-F8FE-4F01-8D58-D6BFFD686CF7}"/>
              </a:ext>
            </a:extLst>
          </p:cNvPr>
          <p:cNvSpPr/>
          <p:nvPr/>
        </p:nvSpPr>
        <p:spPr>
          <a:xfrm>
            <a:off x="1028700" y="479257"/>
            <a:ext cx="7190153" cy="523220"/>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n-NO" altLang="nb-NO" sz="2800" b="1" i="0" u="none" strike="noStrike" kern="1200" cap="none" spc="0" normalizeH="0" baseline="0" noProof="0" dirty="0" err="1">
                <a:ln>
                  <a:noFill/>
                </a:ln>
                <a:solidFill>
                  <a:srgbClr val="41A73E"/>
                </a:solidFill>
                <a:effectLst/>
                <a:uLnTx/>
                <a:uFillTx/>
                <a:latin typeface="Arial" pitchFamily="34" charset="0"/>
                <a:ea typeface="+mn-ea"/>
                <a:cs typeface="Arial" pitchFamily="34" charset="0"/>
              </a:rPr>
              <a:t>Hva</a:t>
            </a:r>
            <a:r>
              <a:rPr kumimoji="0" lang="nn-NO" altLang="nb-NO" sz="2800" b="1" i="0" u="none" strike="noStrike" kern="1200" cap="none" spc="0" normalizeH="0" baseline="0" noProof="0" dirty="0">
                <a:ln>
                  <a:noFill/>
                </a:ln>
                <a:solidFill>
                  <a:srgbClr val="41A73E"/>
                </a:solidFill>
                <a:effectLst/>
                <a:uLnTx/>
                <a:uFillTx/>
                <a:latin typeface="Arial" pitchFamily="34" charset="0"/>
                <a:ea typeface="+mn-ea"/>
                <a:cs typeface="Arial" pitchFamily="34" charset="0"/>
              </a:rPr>
              <a:t> er viktig i en pasientobservasjon?</a:t>
            </a:r>
            <a:endParaRPr kumimoji="0" lang="nb-NO" sz="2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7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0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61DB9EBFE1CF4CBE528743128E3E05" ma:contentTypeVersion="13" ma:contentTypeDescription="Opprett et nytt dokument." ma:contentTypeScope="" ma:versionID="3f5f2d5aa333dce1bb886d31bbce53f3">
  <xsd:schema xmlns:xsd="http://www.w3.org/2001/XMLSchema" xmlns:xs="http://www.w3.org/2001/XMLSchema" xmlns:p="http://schemas.microsoft.com/office/2006/metadata/properties" xmlns:ns3="2279260b-73b3-45c2-ae4c-fce46542595b" xmlns:ns4="141a2ea6-1165-4c3c-ad49-b9bf535cd295" targetNamespace="http://schemas.microsoft.com/office/2006/metadata/properties" ma:root="true" ma:fieldsID="4891d8a86dca807fa1c2b7f1785248be" ns3:_="" ns4:_="">
    <xsd:import namespace="2279260b-73b3-45c2-ae4c-fce46542595b"/>
    <xsd:import namespace="141a2ea6-1165-4c3c-ad49-b9bf535cd295"/>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9260b-73b3-45c2-ae4c-fce46542595b"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SharingHintHash" ma:index="20" nillable="true" ma:displayName="Hash for deling av tip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1a2ea6-1165-4c3c-ad49-b9bf535cd295"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254998-0AA3-46E3-A3F5-9C95D76F5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9260b-73b3-45c2-ae4c-fce46542595b"/>
    <ds:schemaRef ds:uri="141a2ea6-1165-4c3c-ad49-b9bf535cd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2F342-BC4B-40D7-AC49-DC6075837158}">
  <ds:schemaRefs>
    <ds:schemaRef ds:uri="http://schemas.microsoft.com/sharepoint/v3/contenttype/forms"/>
  </ds:schemaRefs>
</ds:datastoreItem>
</file>

<file path=customXml/itemProps3.xml><?xml version="1.0" encoding="utf-8"?>
<ds:datastoreItem xmlns:ds="http://schemas.openxmlformats.org/officeDocument/2006/customXml" ds:itemID="{93A265D0-C82B-44CD-9A13-94BC8E2A0736}">
  <ds:schemaRefs>
    <ds:schemaRef ds:uri="http://schemas.microsoft.com/office/2006/metadata/properties"/>
    <ds:schemaRef ds:uri="http://www.w3.org/XML/1998/namespace"/>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141a2ea6-1165-4c3c-ad49-b9bf535cd295"/>
    <ds:schemaRef ds:uri="http://schemas.microsoft.com/office/infopath/2007/PartnerControls"/>
    <ds:schemaRef ds:uri="2279260b-73b3-45c2-ae4c-fce46542595b"/>
  </ds:schemaRefs>
</ds:datastoreItem>
</file>

<file path=docProps/app.xml><?xml version="1.0" encoding="utf-8"?>
<Properties xmlns="http://schemas.openxmlformats.org/officeDocument/2006/extended-properties" xmlns:vt="http://schemas.openxmlformats.org/officeDocument/2006/docPropsVTypes">
  <TotalTime>4873</TotalTime>
  <Words>7909</Words>
  <Application>Microsoft Office PowerPoint</Application>
  <PresentationFormat>Skjermfremvisning (16:9)</PresentationFormat>
  <Paragraphs>928</Paragraphs>
  <Slides>71</Slides>
  <Notes>71</Notes>
  <HiddenSlides>6</HiddenSlides>
  <MMClips>0</MMClips>
  <ScaleCrop>false</ScaleCrop>
  <HeadingPairs>
    <vt:vector size="4" baseType="variant">
      <vt:variant>
        <vt:lpstr>Tema</vt:lpstr>
      </vt:variant>
      <vt:variant>
        <vt:i4>22</vt:i4>
      </vt:variant>
      <vt:variant>
        <vt:lpstr>Lysbildetitler</vt:lpstr>
      </vt:variant>
      <vt:variant>
        <vt:i4>71</vt:i4>
      </vt:variant>
    </vt:vector>
  </HeadingPairs>
  <TitlesOfParts>
    <vt:vector size="93" baseType="lpstr">
      <vt:lpstr>Office-tema</vt:lpstr>
      <vt:lpstr>1_Office-tema</vt:lpstr>
      <vt:lpstr>2_Office-tema</vt:lpstr>
      <vt:lpstr>3_Office-tema</vt:lpstr>
      <vt:lpstr>4_Office-tema</vt:lpstr>
      <vt:lpstr>5_Office-tema</vt:lpstr>
      <vt:lpstr>6_Office-tema</vt:lpstr>
      <vt:lpstr>7_Office-tema</vt:lpstr>
      <vt:lpstr>8_Office-tema</vt:lpstr>
      <vt:lpstr>9_Office-tema</vt:lpstr>
      <vt:lpstr>11_Office-tema</vt:lpstr>
      <vt:lpstr>13_Office-tema</vt:lpstr>
      <vt:lpstr>14_Office-tema</vt:lpstr>
      <vt:lpstr>15_Office-tema</vt:lpstr>
      <vt:lpstr>16_Office-tema</vt:lpstr>
      <vt:lpstr>17_Office-tema</vt:lpstr>
      <vt:lpstr>18_Office-tema</vt:lpstr>
      <vt:lpstr>19_Office-tema</vt:lpstr>
      <vt:lpstr>20_Office-tema</vt:lpstr>
      <vt:lpstr>21_Office-tema</vt:lpstr>
      <vt:lpstr>23_Office-tema</vt:lpstr>
      <vt:lpstr>24_Office-tema</vt:lpstr>
      <vt:lpstr>PowerPoint-presentasjon</vt:lpstr>
      <vt:lpstr>PowerPoint-presentasjon</vt:lpstr>
      <vt:lpstr>PowerPoint-presentasjon</vt:lpstr>
      <vt:lpstr>Klinisk observasjonskompetanse</vt:lpstr>
      <vt:lpstr>PowerPoint-presentasjon</vt:lpstr>
      <vt:lpstr>PowerPoint-presentasjon</vt:lpstr>
      <vt:lpstr>PowerPoint-presentasjon</vt:lpstr>
      <vt:lpstr>Presentasjon av deltagere og forventninger  </vt:lpstr>
      <vt:lpstr>PowerPoint-presentasjon</vt:lpstr>
      <vt:lpstr>PowerPoint-presentasjon</vt:lpstr>
      <vt:lpstr>Pasientcase – Olga 84 år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ABCDE skjema</vt:lpstr>
      <vt:lpstr>Systematisk gjennomgang av A</vt:lpstr>
      <vt:lpstr>A. Luftveier</vt:lpstr>
      <vt:lpstr>PowerPoint-presentasjon</vt:lpstr>
      <vt:lpstr>PowerPoint-presentasjon</vt:lpstr>
      <vt:lpstr>PowerPoint-presentasjon</vt:lpstr>
      <vt:lpstr>PowerPoint-presentasjon</vt:lpstr>
      <vt:lpstr>PowerPoint-presentasjon</vt:lpstr>
      <vt:lpstr>PowerPoint-presentasjon</vt:lpstr>
      <vt:lpstr>Oppsummering av A og egenvurdering</vt:lpstr>
      <vt:lpstr>A – Luftveier – Husk!</vt:lpstr>
      <vt:lpstr>Systematisk gjennomgang av B</vt:lpstr>
      <vt:lpstr>B. Respirasjon</vt:lpstr>
      <vt:lpstr>PowerPoint-presentasjon</vt:lpstr>
      <vt:lpstr>PowerPoint-presentasjon</vt:lpstr>
      <vt:lpstr>PowerPoint-presentasjon</vt:lpstr>
      <vt:lpstr>PowerPoint-presentasjon</vt:lpstr>
      <vt:lpstr>Oksygentilførsel</vt:lpstr>
      <vt:lpstr>Oppsummering av B og egenvurdering</vt:lpstr>
      <vt:lpstr>Systematisk gjennomgang av C</vt:lpstr>
      <vt:lpstr>C. Sirkulasjon</vt:lpstr>
      <vt:lpstr>Film til C – Sirkulasjon</vt:lpstr>
      <vt:lpstr>PowerPoint-presentasjon</vt:lpstr>
      <vt:lpstr>Film til C – Sirkulasjon</vt:lpstr>
      <vt:lpstr>PowerPoint-presentasjon</vt:lpstr>
      <vt:lpstr>Film til C – Sirkulasjon</vt:lpstr>
      <vt:lpstr>PowerPoint-presentasjon</vt:lpstr>
      <vt:lpstr>C – Mistanke om sepsis</vt:lpstr>
      <vt:lpstr>Mistanke om sepsis?</vt:lpstr>
      <vt:lpstr>Mistanke om sepsis - NEWS2 &gt;5?  Generell veiledende beslutningsstøtte</vt:lpstr>
      <vt:lpstr>Oppsummering av C og egenvurdering</vt:lpstr>
      <vt:lpstr>Systematisk gjennomgang av D</vt:lpstr>
      <vt:lpstr>D. Bevissthet</vt:lpstr>
      <vt:lpstr>Bevissthetsvurdering – ACVPU</vt:lpstr>
      <vt:lpstr>Smertestimulering ved nedsatt bevissthet</vt:lpstr>
      <vt:lpstr>D – Confused/delirium</vt:lpstr>
      <vt:lpstr>PowerPoint-presentasjon</vt:lpstr>
      <vt:lpstr>Film til D – Bevissthet</vt:lpstr>
      <vt:lpstr>PowerPoint-presentasjon</vt:lpstr>
      <vt:lpstr>Oppsummering av D og egenvurdering</vt:lpstr>
      <vt:lpstr>Systematisk gjennomgang av E</vt:lpstr>
      <vt:lpstr>E. Omgivelser/Kroppsundersøkelse </vt:lpstr>
      <vt:lpstr>E – Exposure (kroppsundersøkelse)</vt:lpstr>
      <vt:lpstr>PowerPoint-presentasjon</vt:lpstr>
      <vt:lpstr>Smertevurdering</vt:lpstr>
      <vt:lpstr>Oppsummering av E og egenvurdering</vt:lpstr>
      <vt:lpstr>PowerPoint-presentasjon</vt:lpstr>
      <vt:lpstr>PowerPoint-presentasjon</vt:lpstr>
      <vt:lpstr>PowerPoint-presentasjon</vt:lpstr>
    </vt:vector>
  </TitlesOfParts>
  <Company>Rich Andvord Grafisk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Heidi Gutuen</dc:creator>
  <cp:lastModifiedBy>Boas Krøgh Nielsen</cp:lastModifiedBy>
  <cp:revision>130</cp:revision>
  <cp:lastPrinted>2020-09-03T08:20:34Z</cp:lastPrinted>
  <dcterms:created xsi:type="dcterms:W3CDTF">2010-11-19T08:54:47Z</dcterms:created>
  <dcterms:modified xsi:type="dcterms:W3CDTF">2020-09-14T13:27:51Z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0x0101005861DB9EBFE1CF4CBE528743128E3E05</vt:lpwstr>
  </property>
</Properties>
</file>